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67"/>
  </p:notesMasterIdLst>
  <p:handoutMasterIdLst>
    <p:handoutMasterId r:id="rId68"/>
  </p:handoutMasterIdLst>
  <p:sldIdLst>
    <p:sldId id="317" r:id="rId2"/>
    <p:sldId id="986" r:id="rId3"/>
    <p:sldId id="337" r:id="rId4"/>
    <p:sldId id="532" r:id="rId5"/>
    <p:sldId id="418" r:id="rId6"/>
    <p:sldId id="384" r:id="rId7"/>
    <p:sldId id="391" r:id="rId8"/>
    <p:sldId id="609" r:id="rId9"/>
    <p:sldId id="358" r:id="rId10"/>
    <p:sldId id="458" r:id="rId11"/>
    <p:sldId id="459" r:id="rId12"/>
    <p:sldId id="460" r:id="rId13"/>
    <p:sldId id="461" r:id="rId14"/>
    <p:sldId id="392" r:id="rId15"/>
    <p:sldId id="393" r:id="rId16"/>
    <p:sldId id="378" r:id="rId17"/>
    <p:sldId id="278" r:id="rId18"/>
    <p:sldId id="999" r:id="rId19"/>
    <p:sldId id="494" r:id="rId20"/>
    <p:sldId id="1000" r:id="rId21"/>
    <p:sldId id="289" r:id="rId22"/>
    <p:sldId id="1013" r:id="rId23"/>
    <p:sldId id="359" r:id="rId24"/>
    <p:sldId id="362" r:id="rId25"/>
    <p:sldId id="363" r:id="rId26"/>
    <p:sldId id="467" r:id="rId27"/>
    <p:sldId id="468" r:id="rId28"/>
    <p:sldId id="364" r:id="rId29"/>
    <p:sldId id="394" r:id="rId30"/>
    <p:sldId id="367" r:id="rId31"/>
    <p:sldId id="373" r:id="rId32"/>
    <p:sldId id="374" r:id="rId33"/>
    <p:sldId id="1006" r:id="rId34"/>
    <p:sldId id="1005" r:id="rId35"/>
    <p:sldId id="1007" r:id="rId36"/>
    <p:sldId id="531" r:id="rId37"/>
    <p:sldId id="886" r:id="rId38"/>
    <p:sldId id="1014" r:id="rId39"/>
    <p:sldId id="306" r:id="rId40"/>
    <p:sldId id="307" r:id="rId41"/>
    <p:sldId id="308" r:id="rId42"/>
    <p:sldId id="309" r:id="rId43"/>
    <p:sldId id="1023" r:id="rId44"/>
    <p:sldId id="1024" r:id="rId45"/>
    <p:sldId id="888" r:id="rId46"/>
    <p:sldId id="1025" r:id="rId47"/>
    <p:sldId id="361" r:id="rId48"/>
    <p:sldId id="360" r:id="rId49"/>
    <p:sldId id="889" r:id="rId50"/>
    <p:sldId id="1026" r:id="rId51"/>
    <p:sldId id="256" r:id="rId52"/>
    <p:sldId id="1004" r:id="rId53"/>
    <p:sldId id="854" r:id="rId54"/>
    <p:sldId id="1027" r:id="rId55"/>
    <p:sldId id="884" r:id="rId56"/>
    <p:sldId id="887" r:id="rId57"/>
    <p:sldId id="1032" r:id="rId58"/>
    <p:sldId id="1033" r:id="rId59"/>
    <p:sldId id="1030" r:id="rId60"/>
    <p:sldId id="1031" r:id="rId61"/>
    <p:sldId id="1028" r:id="rId62"/>
    <p:sldId id="1029" r:id="rId63"/>
    <p:sldId id="885" r:id="rId64"/>
    <p:sldId id="417" r:id="rId65"/>
    <p:sldId id="402" r:id="rId66"/>
  </p:sldIdLst>
  <p:sldSz cx="9144000" cy="6858000" type="screen4x3"/>
  <p:notesSz cx="6794500" cy="9906000"/>
  <p:custDataLst>
    <p:tags r:id="rId6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66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6005" autoAdjust="0"/>
  </p:normalViewPr>
  <p:slideViewPr>
    <p:cSldViewPr>
      <p:cViewPr>
        <p:scale>
          <a:sx n="125" d="100"/>
          <a:sy n="125" d="100"/>
        </p:scale>
        <p:origin x="677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0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9E33E-A8B1-44E5-8508-148A480F31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29D4C-F5AC-4D1A-982D-44C70DCEF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99C42C8-34E6-4DCE-82E0-D20F9EAAB734}" type="datetimeFigureOut">
              <a:rPr lang="en-US"/>
              <a:pPr>
                <a:defRPr/>
              </a:pPr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FBCB3-E6DB-4495-ABB9-385D233993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10700"/>
            <a:ext cx="2944813" cy="495300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1553C-94B6-44F1-9572-F93555F0AC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10700"/>
            <a:ext cx="2944813" cy="495300"/>
          </a:xfrm>
          <a:prstGeom prst="rect">
            <a:avLst/>
          </a:prstGeom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F816FD7-AE08-42B6-B517-AABFCC915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75AF045-0828-4422-90F7-7A38E176A6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8" tIns="48334" rIns="96668" bIns="48334" numCol="1" anchor="t" anchorCtr="0" compatLnSpc="1">
            <a:prstTxWarp prst="textNoShape">
              <a:avLst/>
            </a:prstTxWarp>
          </a:bodyPr>
          <a:lstStyle>
            <a:lvl1pPr defTabSz="965241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C4ADFACC-EE65-44E0-897E-61705EDE44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8" tIns="48334" rIns="96668" bIns="48334" numCol="1" anchor="t" anchorCtr="0" compatLnSpc="1">
            <a:prstTxWarp prst="textNoShape">
              <a:avLst/>
            </a:prstTxWarp>
          </a:bodyPr>
          <a:lstStyle>
            <a:lvl1pPr algn="r" defTabSz="965241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6DE35FB-0236-4701-94DA-833752C74E8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2950"/>
            <a:ext cx="4956175" cy="3716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E791B55A-2A5D-407E-A08C-BE1A42D42C5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8" tIns="48334" rIns="96668" bIns="483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AB184ACF-86AF-4A2D-B6B7-D10EF57D26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8" tIns="48334" rIns="96668" bIns="48334" numCol="1" anchor="b" anchorCtr="0" compatLnSpc="1">
            <a:prstTxWarp prst="textNoShape">
              <a:avLst/>
            </a:prstTxWarp>
          </a:bodyPr>
          <a:lstStyle>
            <a:lvl1pPr defTabSz="965241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6B3C196F-CD9A-489F-8FA9-D9CB4417E5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1070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8" tIns="48334" rIns="96668" bIns="48334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/>
            </a:lvl1pPr>
          </a:lstStyle>
          <a:p>
            <a:fld id="{C9F44665-7DAC-4618-912F-74AD4AA439F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9D3BCC3-EAF3-4EED-A2E0-D5E2A3F7D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1363" indent="-284163" defTabSz="965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9825" indent="-227013" defTabSz="965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7025" indent="-227013" defTabSz="965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2638" indent="-227013" defTabSz="965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09838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67038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4238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1438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A22A51B-6A21-48BF-83DD-C7A755C1D16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E62E551-E00E-4CC2-8390-872B886C65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E2DC4CE-DA4F-41E7-AE00-406463A61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66CA1F41-1625-4CE0-B0D1-7E62ED265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0B4013-C299-4248-B3DD-D77A1C649450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7E7CD231-5161-461A-B3C5-74C2E667D9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2DB5B5C-6164-4085-8235-54F697831C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82CECBB-92C2-40BF-920C-7827B72249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358052-5135-4B62-AE51-7DC5102E570C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789F77A9-3E33-4465-B21E-5318B8ED53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B518C8B6-0A57-4CEE-B4C0-5E958167D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5A9B331B-C210-46DC-9992-5B307F32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6C2A02-466F-464B-8D9E-6A5A2F69D16F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44ECA620-08FA-44AB-AE3B-85E138E5F4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15DB8C60-E747-4D13-A852-EE17C652E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6970F33A-4F61-4D42-8023-1C2577827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5ACFF8-1CD0-4ADE-BC4F-1FC29C351145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2757759-D220-4587-B7FC-8F72745995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7071299-AB47-4123-A648-C0E06857E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BF1AC20C-F8C6-42EC-9D40-32ECF16E92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5E71334-A4A3-4CAD-9705-D39B8960F5DF}" type="slidenum">
              <a:rPr lang="en-US" altLang="zh-CN" sz="1200">
                <a:latin typeface="Arial" panose="020B0604020202020204" pitchFamily="34" charset="0"/>
              </a:rPr>
              <a:pPr/>
              <a:t>39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0179" name="Rectangle 7">
            <a:extLst>
              <a:ext uri="{FF2B5EF4-FFF2-40B4-BE49-F238E27FC236}">
                <a16:creationId xmlns:a16="http://schemas.microsoft.com/office/drawing/2014/main" id="{829B8DA3-406A-42DB-BBE3-692591810F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55" tIns="45928" rIns="91855" bIns="45928" anchor="b"/>
          <a:lstStyle>
            <a:lvl1pPr defTabSz="917575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17575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17575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17575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17575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1757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1757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1757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1757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FA657D2-BEEE-4CBA-927F-0C07DED51E46}" type="slidenum"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C25B9229-4B9D-4C4B-B980-8A99416274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0181" name="Rectangle 3">
            <a:extLst>
              <a:ext uri="{FF2B5EF4-FFF2-40B4-BE49-F238E27FC236}">
                <a16:creationId xmlns:a16="http://schemas.microsoft.com/office/drawing/2014/main" id="{CCC00C52-2A35-41CD-80B2-3E1E77C54A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55" tIns="45928" rIns="91855" bIns="45928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72AA416-9373-45F6-9B56-ACC9EB379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8F82A5E-4E3D-4931-80F6-35EB688B65C4}" type="slidenum">
              <a:rPr lang="en-US" altLang="zh-CN" sz="1200">
                <a:latin typeface="Arial" panose="020B0604020202020204" pitchFamily="34" charset="0"/>
              </a:rPr>
              <a:pPr/>
              <a:t>42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8295C68-CEA7-4C13-A378-9A347C69AD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AB164FC-F550-452D-A5B9-FD135B734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10000"/>
              </a:spcBef>
            </a:pPr>
            <a:r>
              <a:rPr lang="en-US" altLang="zh-CN"/>
              <a:t>Some empirical studies have revealed that </a:t>
            </a:r>
            <a:r>
              <a:rPr lang="en-US" altLang="zh-CN" u="sng">
                <a:solidFill>
                  <a:srgbClr val="3333FF"/>
                </a:solidFill>
              </a:rPr>
              <a:t>travel time variability</a:t>
            </a:r>
            <a:r>
              <a:rPr lang="en-US" altLang="zh-CN"/>
              <a:t> plays an important role in travelers</a:t>
            </a:r>
            <a:r>
              <a:rPr lang="en-US" altLang="zh-CN">
                <a:latin typeface="Times New Roman" panose="02020603050405020304" pitchFamily="18" charset="0"/>
              </a:rPr>
              <a:t>’</a:t>
            </a:r>
            <a:r>
              <a:rPr lang="en-US" altLang="zh-CN"/>
              <a:t> </a:t>
            </a:r>
            <a:r>
              <a:rPr lang="en-US" altLang="zh-CN" u="sng">
                <a:solidFill>
                  <a:srgbClr val="3333FF"/>
                </a:solidFill>
              </a:rPr>
              <a:t>route choice decision</a:t>
            </a:r>
            <a:r>
              <a:rPr lang="en-US" altLang="zh-CN"/>
              <a:t> processes </a:t>
            </a:r>
            <a:r>
              <a:rPr lang="en-US" altLang="zh-CN" sz="900"/>
              <a:t>(Abdel-Aty et al., 1995; Brownstone et al., 2003; Liu et al., 2004; </a:t>
            </a:r>
            <a:r>
              <a:rPr lang="pt-BR" altLang="zh-CN" sz="900"/>
              <a:t>de Palma and Picard, 2005;</a:t>
            </a:r>
            <a:r>
              <a:rPr lang="en-US" altLang="zh-CN" sz="900"/>
              <a:t> Fosgerau and Karlstr</a:t>
            </a:r>
            <a:r>
              <a:rPr lang="en-US" altLang="zh-CN" sz="900">
                <a:latin typeface="Times New Roman" panose="02020603050405020304" pitchFamily="18" charset="0"/>
              </a:rPr>
              <a:t>ö</a:t>
            </a:r>
            <a:r>
              <a:rPr lang="en-US" altLang="zh-CN" sz="900"/>
              <a:t>m, 2010).</a:t>
            </a:r>
          </a:p>
          <a:p>
            <a:pPr eaLnBrk="1" hangingPunct="1">
              <a:lnSpc>
                <a:spcPct val="95000"/>
              </a:lnSpc>
              <a:spcBef>
                <a:spcPct val="10000"/>
              </a:spcBef>
            </a:pPr>
            <a:endParaRPr lang="en-US" altLang="zh-CN" sz="900"/>
          </a:p>
          <a:p>
            <a:pPr eaLnBrk="1" hangingPunct="1">
              <a:lnSpc>
                <a:spcPct val="95000"/>
              </a:lnSpc>
              <a:spcBef>
                <a:spcPct val="10000"/>
              </a:spcBef>
            </a:pPr>
            <a:r>
              <a:rPr lang="en-US" altLang="zh-CN"/>
              <a:t>Travelers treat the travel time variability as a </a:t>
            </a:r>
            <a:r>
              <a:rPr lang="en-US" altLang="zh-CN" u="sng">
                <a:solidFill>
                  <a:srgbClr val="3333FF"/>
                </a:solidFill>
              </a:rPr>
              <a:t>risk</a:t>
            </a:r>
            <a:r>
              <a:rPr lang="en-US" altLang="zh-CN"/>
              <a:t> in their travel choices, because it introduces </a:t>
            </a:r>
            <a:r>
              <a:rPr lang="en-US" altLang="zh-CN" u="sng">
                <a:solidFill>
                  <a:srgbClr val="3333FF"/>
                </a:solidFill>
              </a:rPr>
              <a:t>uncertainty</a:t>
            </a:r>
            <a:r>
              <a:rPr lang="en-US" altLang="zh-CN"/>
              <a:t> for an on-time arrival at the destination. 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F475E72-6327-4B13-A12E-508E76481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66EA35-1637-4ECE-A8CD-21A466D3BCF3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3DFE3EA-CA13-4D4F-9A11-D2FEA753A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FD5EF0B-00BF-48CF-9292-287AB9566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8F4EDF6-0FA7-4B0B-8612-0563D0BC0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84225" indent="-301625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8088" indent="-2413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90688" indent="-2413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4875" indent="-2413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320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92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64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36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13379B-637E-490D-96CA-876CEA4C7599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95235" name="Rectangle 7">
            <a:extLst>
              <a:ext uri="{FF2B5EF4-FFF2-40B4-BE49-F238E27FC236}">
                <a16:creationId xmlns:a16="http://schemas.microsoft.com/office/drawing/2014/main" id="{B9B0AB91-76A3-4F97-8223-E932ECC3E30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1775"/>
            <a:ext cx="31702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0" tIns="48550" rIns="97100" bIns="48550" anchor="b"/>
          <a:lstStyle>
            <a:lvl1pPr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9513FD7D-0CD2-45FC-AEF4-05ADDFA29B30}" type="slidenum">
              <a:rPr lang="en-US" altLang="zh-CN" sz="1300"/>
              <a:pPr algn="r" eaLnBrk="1" hangingPunct="1"/>
              <a:t>44</a:t>
            </a:fld>
            <a:endParaRPr lang="en-US" altLang="zh-CN" sz="1300"/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D878A846-774D-4847-AB0D-03D1F8D4D9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4ECF37EF-C7F2-4FA0-8D3A-476DF5440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00" tIns="48550" rIns="97100" bIns="48550"/>
          <a:lstStyle/>
          <a:p>
            <a:pPr eaLnBrk="1" hangingPunct="1">
              <a:lnSpc>
                <a:spcPct val="95000"/>
              </a:lnSpc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6970F33A-4F61-4D42-8023-1C2577827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5ACFF8-1CD0-4ADE-BC4F-1FC29C351145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2757759-D220-4587-B7FC-8F72745995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7071299-AB47-4123-A648-C0E06857E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6970F33A-4F61-4D42-8023-1C2577827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5ACFF8-1CD0-4ADE-BC4F-1FC29C351145}" type="slidenum">
              <a:rPr lang="en-US" altLang="en-US" smtClean="0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2757759-D220-4587-B7FC-8F72745995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07071299-AB47-4123-A648-C0E06857E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76315DD9-3E4A-487E-B14C-8D7E461C4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001482-412C-4DBE-940E-46CE4D03A69B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0CFE83E-DA1D-4428-84E1-3842072DA6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7C8FE5B-BE11-4CFA-BF9A-DF1006FE6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0CBDEE99-1795-403E-A9B9-A055FCDC611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6" tIns="48383" rIns="96766" bIns="48383" anchor="b"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0CC7462D-8275-462D-ADFA-5C7CE7CA30D4}" type="slidenum">
              <a:rPr lang="en-US" altLang="en-US" sz="1300"/>
              <a:pPr algn="r"/>
              <a:t>64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630DC0D-9952-428F-8336-A70FC827F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4E75204-04B3-428F-866F-775FB0B7A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305" tIns="47652" rIns="95305" bIns="47652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084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CDC5488-4359-41B3-9297-8F0484E7E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4538" y="831850"/>
            <a:ext cx="5545137" cy="4159250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0228E55-601B-42DE-A16A-2657FB73D1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Z" altLang="en-US"/>
          </a:p>
        </p:txBody>
      </p:sp>
      <p:sp>
        <p:nvSpPr>
          <p:cNvPr id="15364" name="Date Placeholder 1">
            <a:extLst>
              <a:ext uri="{FF2B5EF4-FFF2-40B4-BE49-F238E27FC236}">
                <a16:creationId xmlns:a16="http://schemas.microsoft.com/office/drawing/2014/main" id="{F1347F9E-78A5-4C04-9051-3698C29602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52"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1pPr>
            <a:lvl2pPr marL="741761" indent="-285293" defTabSz="911352"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2pPr>
            <a:lvl3pPr marL="1141171" indent="-228234" defTabSz="911352"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3pPr>
            <a:lvl4pPr marL="1597640" indent="-228234" defTabSz="911352"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4pPr>
            <a:lvl5pPr marL="2054108" indent="-228234" defTabSz="911352"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5pPr>
            <a:lvl6pPr marL="2510577" indent="-228234" defTabSz="9113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6pPr>
            <a:lvl7pPr marL="2967045" indent="-228234" defTabSz="9113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7pPr>
            <a:lvl8pPr marL="3423514" indent="-228234" defTabSz="9113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8pPr>
            <a:lvl9pPr marL="3879982" indent="-228234" defTabSz="91135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kumimoji="1"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Disaster Management: Response</a:t>
            </a:r>
          </a:p>
        </p:txBody>
      </p:sp>
      <p:sp>
        <p:nvSpPr>
          <p:cNvPr id="15365" name="Slide Number Placeholder 2">
            <a:extLst>
              <a:ext uri="{FF2B5EF4-FFF2-40B4-BE49-F238E27FC236}">
                <a16:creationId xmlns:a16="http://schemas.microsoft.com/office/drawing/2014/main" id="{2150A2DA-43E9-4C65-912E-48456E53C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1363" indent="-284163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9825" indent="-227013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7025" indent="-227013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2638" indent="-227013" defTabSz="9112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09838" indent="-227013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67038" indent="-227013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4238" indent="-227013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1438" indent="-227013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B98F71-FB0E-4939-87C5-8475F2E17A0B}" type="slidenum">
              <a:rPr kumimoji="1"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pPr/>
              <a:t>65</a:t>
            </a:fld>
            <a:endParaRPr kumimoji="1" lang="en-US" altLang="en-US">
              <a:solidFill>
                <a:srgbClr val="00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7088C040-2216-4CD8-A741-09E99E417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1735E5-040F-4567-AF9B-9E5848E3EA14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0A004F82-D3DC-45B9-AA72-38FA8DDD04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B82255A-1334-4A91-B119-090B0461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D014AABD-8FB0-4DD3-BC2E-B43F697D1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F8B5D1-04B8-4D31-ADD1-B52378390B4A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FFF8A53C-D736-420B-BD65-C50C30B22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5648F3F-D82B-4CD0-B495-3440A28BD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42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A81FEF3B-496F-43BF-901A-31526A60C1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AABDFC-6FEA-45BA-9775-8D999B6C19E9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FFF9B096-E1CE-4812-9745-F447B8793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79EBB722-81CE-4915-A2FE-29C7E0A32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C5F7B319-94B0-43DB-9303-AC9D3C19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4F70F7-7292-45D6-8A22-234B8B5CBF4B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BFA940C-0ACB-4C6B-85F0-F017AA7F47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6C990CF5-3738-4203-99EF-B9103B7AE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2D5F8BB7-32AE-4867-B45A-B062112E2F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E08043-B1BC-4836-AD5B-16561EBFFD37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FA6953DA-4EB6-407A-A51B-CC49121AFB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F7687DFC-4F28-40FE-85A1-DB8A9FB13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0BA8C074-AC62-4DC4-BA6D-B5AF44A209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9B507-EE83-4D4E-B456-09C2D946DE40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C4039E56-C7F0-43AC-86A1-7F8804BDE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EEF68445-1C7B-4365-805F-DB2BD750F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A2A775B-D950-4B79-8602-370E836B2B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8025" indent="-271463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9025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4000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60563" indent="-217488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77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749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321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89363" indent="-217488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CDA993-12C8-4687-BFA6-5584625A835D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A3D0281C-C62E-41C9-8B98-DE2ADF79E7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D2E282F7-7E29-4F66-8E3C-16A3169AC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A2B6E63-AF32-48E6-B28B-AADABF5208BC}"/>
              </a:ext>
            </a:extLst>
          </p:cNvPr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7E5F6163-0780-4A3B-BB57-2E44FDDBD4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BD481C5F-9DDA-427B-BFE0-1A1CAB50F182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25B551F0-9238-46B3-BD7F-086A84AA72F4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31658 w 4917"/>
                <a:gd name="T3" fmla="*/ 0 h 1000"/>
                <a:gd name="T4" fmla="*/ 257931 w 4917"/>
                <a:gd name="T5" fmla="*/ 26312 h 1000"/>
                <a:gd name="T6" fmla="*/ 231710 w 4917"/>
                <a:gd name="T7" fmla="*/ 52536 h 1000"/>
                <a:gd name="T8" fmla="*/ 0 w 4917"/>
                <a:gd name="T9" fmla="*/ 52536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4BFFAA4D-F9F7-4B7C-9EEA-FFF100404A4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7066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066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A944F56-F340-40F7-B54C-1C5590FA89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7821AD2A-4D48-4CBF-9C5B-0784180D66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D4303BAC-727E-4156-A979-7BA97F6EE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fld id="{80708071-C49C-49E8-85C0-16DC74C061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150274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E05E916-5197-4AC9-9643-E92530B7A5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02A1D0E-0F69-4C08-9DD0-61F4618333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7F26690-1F38-4F96-A62A-5AEE7FF2C4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3FC81B-23ED-48BE-96F7-4905A5996E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760765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B1FCDD0-946D-4A51-9BE2-CFBEE70BD2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ED88419-3FDE-4F1C-A5CA-F7AC085AFC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D79654A-7042-495F-921B-E5BF8073C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3915DE-483C-4894-AEEE-B47012E363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235930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55D8E9-9931-44F3-A435-62E7BACEE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78C79CF-FBE9-4DB3-BBC1-C19FF68098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79A019B-833A-43D8-BA47-EFCA9B46FC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F4CACC-553F-4E98-A48E-81C880CDC4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34083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95263" y="228600"/>
            <a:ext cx="8339137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C85C69E-C847-4DF8-B62E-B147BD5B93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8FE0152-1851-48EA-996D-B050CE9F00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A69130AD-DEBC-4455-921B-0AC2BD8D91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116712-8C64-4697-908D-513C861B12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946383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5A5C558-481A-45F9-BD22-3247645EB3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9C66476-2B14-4FC0-919C-91B190B48D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00F1E8D-6B75-4316-BB1F-F887D1CA29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817373-5FA7-43A8-9C3B-21D4B1FFCF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705817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A79853C-17A7-4990-A7AD-3AC96EFFEE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65415CC-71A3-48BF-B76A-C355D8DA0B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6FB54CF-15E8-472B-B3FB-A35619C63B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3AA448-07E4-4A9B-94D5-E57467CE0B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059881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7DDEE3B-2E89-4825-B521-D9070F5A31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6AAF9A8-6C2B-41D1-9CEE-F9D755CFBB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7B1BB9-C90E-44F0-8311-1094ED60B3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312266-3B6E-4635-9291-3033AE11B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021678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27AE188-9342-4561-A2A3-754B2B35C5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0E63D73-3DF2-43B8-848E-E188E7CB79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D09236B-E1DE-48F4-AE75-5177931CF3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7C7C1F-4D44-41CC-B647-3350D922D6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495855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EB3A1B9-DE23-435A-810F-F58D79FA51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25018B5-A23D-4AA9-A6CA-5F72826598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D25483AC-776C-437A-8D36-8BE3024C91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512613-D513-475F-B801-A51F36EB8B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453884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3D84AA1-744D-47D2-B549-7EBDC9B52E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8984AB7-6043-4552-B1D4-D721FD1E6A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437A09A-5F7C-4385-9FAA-161471CCF9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234F14-0DCA-4CAD-8AC3-68959A19D5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811595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AA41ECF-49DD-49FB-BB61-031C8D6917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0F1F82C-7334-49E8-A0BE-D98D068E0D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7CE953F-99AB-47D0-A10B-71E0CDC625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828614-DC07-488F-863C-D04D5451AC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68416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48A1ABD-0D59-45D0-945F-528C1736D5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86B88B5-408B-4DAF-B493-32CF23A26A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BE50E56-1955-4B67-8147-4F3736D590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E77318-F71D-4019-9E0A-D1FB86AE9B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420825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839995CF-3B85-4665-A59D-069EC36284EF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033" name="AutoShape 3">
              <a:extLst>
                <a:ext uri="{FF2B5EF4-FFF2-40B4-BE49-F238E27FC236}">
                  <a16:creationId xmlns:a16="http://schemas.microsoft.com/office/drawing/2014/main" id="{5E0E9C94-D7CA-418B-9030-86C1119F4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" name="AutoShape 4">
              <a:extLst>
                <a:ext uri="{FF2B5EF4-FFF2-40B4-BE49-F238E27FC236}">
                  <a16:creationId xmlns:a16="http://schemas.microsoft.com/office/drawing/2014/main" id="{870B7439-2B3D-4E70-8C67-6257E329858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4 w 7000"/>
                <a:gd name="T3" fmla="*/ 0 h 1000"/>
                <a:gd name="T4" fmla="*/ 5 w 7000"/>
                <a:gd name="T5" fmla="*/ 2 h 1000"/>
                <a:gd name="T6" fmla="*/ 4 w 7000"/>
                <a:gd name="T7" fmla="*/ 2 h 1000"/>
                <a:gd name="T8" fmla="*/ 0 w 7000"/>
                <a:gd name="T9" fmla="*/ 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034" name="Line 5">
              <a:extLst>
                <a:ext uri="{FF2B5EF4-FFF2-40B4-BE49-F238E27FC236}">
                  <a16:creationId xmlns:a16="http://schemas.microsoft.com/office/drawing/2014/main" id="{B10F4F29-B127-4EF4-AA95-E727FF8FB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027" name="Rectangle 6">
            <a:extLst>
              <a:ext uri="{FF2B5EF4-FFF2-40B4-BE49-F238E27FC236}">
                <a16:creationId xmlns:a16="http://schemas.microsoft.com/office/drawing/2014/main" id="{24341D35-7764-4C9A-93FA-EF0A12422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7">
            <a:extLst>
              <a:ext uri="{FF2B5EF4-FFF2-40B4-BE49-F238E27FC236}">
                <a16:creationId xmlns:a16="http://schemas.microsoft.com/office/drawing/2014/main" id="{8DFD1EAC-B2CD-4026-AA75-BA4765B18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9640" name="Rectangle 8">
            <a:extLst>
              <a:ext uri="{FF2B5EF4-FFF2-40B4-BE49-F238E27FC236}">
                <a16:creationId xmlns:a16="http://schemas.microsoft.com/office/drawing/2014/main" id="{DD013DDE-AAA9-4883-ACBA-AE2E4EB5748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5486400"/>
            <a:ext cx="1447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9641" name="Rectangle 9">
            <a:extLst>
              <a:ext uri="{FF2B5EF4-FFF2-40B4-BE49-F238E27FC236}">
                <a16:creationId xmlns:a16="http://schemas.microsoft.com/office/drawing/2014/main" id="{34170805-E16E-4FE4-B2B3-A7B880F83C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43000" y="62484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003366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94DE7CAD-91F5-4F47-93E9-2EED8F94D3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6E24185-B97C-493B-A547-3077D489C26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81" r:id="rId2"/>
    <p:sldLayoutId id="2147484382" r:id="rId3"/>
    <p:sldLayoutId id="2147484383" r:id="rId4"/>
    <p:sldLayoutId id="2147484384" r:id="rId5"/>
    <p:sldLayoutId id="2147484385" r:id="rId6"/>
    <p:sldLayoutId id="2147484386" r:id="rId7"/>
    <p:sldLayoutId id="2147484387" r:id="rId8"/>
    <p:sldLayoutId id="2147484388" r:id="rId9"/>
    <p:sldLayoutId id="2147484389" r:id="rId10"/>
    <p:sldLayoutId id="2147484390" r:id="rId11"/>
    <p:sldLayoutId id="2147484391" r:id="rId12"/>
    <p:sldLayoutId id="2147484392" r:id="rId13"/>
  </p:sldLayoutIdLst>
  <p:transition spd="med">
    <p:wipe dir="r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chen@polyu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34.bin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3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41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50.wmf"/><Relationship Id="rId7" Type="http://schemas.openxmlformats.org/officeDocument/2006/relationships/image" Target="../media/image52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57.wmf"/><Relationship Id="rId3" Type="http://schemas.openxmlformats.org/officeDocument/2006/relationships/image" Target="../media/image54.wmf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59.wmf"/><Relationship Id="rId2" Type="http://schemas.openxmlformats.org/officeDocument/2006/relationships/oleObject" Target="../embeddings/oleObject51.bin"/><Relationship Id="rId16" Type="http://schemas.openxmlformats.org/officeDocument/2006/relationships/oleObject" Target="../embeddings/oleObject5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38.wmf"/><Relationship Id="rId5" Type="http://schemas.openxmlformats.org/officeDocument/2006/relationships/image" Target="../media/image55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5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oleObject" Target="../embeddings/oleObject64.bin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12" Type="http://schemas.openxmlformats.org/officeDocument/2006/relationships/image" Target="../media/image65.png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63.wmf"/><Relationship Id="rId14" Type="http://schemas.openxmlformats.org/officeDocument/2006/relationships/image" Target="../media/image6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Visio___.vsdx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72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wmf"/><Relationship Id="rId20" Type="http://schemas.openxmlformats.org/officeDocument/2006/relationships/image" Target="../media/image8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7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8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5.wmf"/><Relationship Id="rId12" Type="http://schemas.openxmlformats.org/officeDocument/2006/relationships/oleObject" Target="../embeddings/oleObject81.bin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87.wmf"/><Relationship Id="rId5" Type="http://schemas.openxmlformats.org/officeDocument/2006/relationships/image" Target="../media/image84.wmf"/><Relationship Id="rId15" Type="http://schemas.openxmlformats.org/officeDocument/2006/relationships/image" Target="../media/image89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86.wmf"/><Relationship Id="rId14" Type="http://schemas.openxmlformats.org/officeDocument/2006/relationships/oleObject" Target="../embeddings/oleObject8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image" Target="../media/image90.wmf"/><Relationship Id="rId7" Type="http://schemas.openxmlformats.org/officeDocument/2006/relationships/image" Target="../media/image92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94.wmf"/><Relationship Id="rId5" Type="http://schemas.openxmlformats.org/officeDocument/2006/relationships/image" Target="../media/image91.w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93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95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47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7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103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47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109.bin"/><Relationship Id="rId18" Type="http://schemas.openxmlformats.org/officeDocument/2006/relationships/image" Target="../media/image99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111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8.wmf"/><Relationship Id="rId20" Type="http://schemas.openxmlformats.org/officeDocument/2006/relationships/image" Target="../media/image10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5" Type="http://schemas.openxmlformats.org/officeDocument/2006/relationships/oleObject" Target="../embeddings/oleObject110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112.bin"/><Relationship Id="rId4" Type="http://schemas.openxmlformats.org/officeDocument/2006/relationships/image" Target="../media/image98.wmf"/><Relationship Id="rId9" Type="http://schemas.openxmlformats.org/officeDocument/2006/relationships/oleObject" Target="../embeddings/oleObject107.bin"/><Relationship Id="rId14" Type="http://schemas.openxmlformats.org/officeDocument/2006/relationships/image" Target="../media/image7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2015-1\HKPU\Teaching\Postgraduate%20student\Graduate%20Lectures\Presentations\Sequential%20Procedure.do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18" Type="http://schemas.openxmlformats.org/officeDocument/2006/relationships/image" Target="../media/image11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17" Type="http://schemas.openxmlformats.org/officeDocument/2006/relationships/image" Target="../media/image117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5" Type="http://schemas.openxmlformats.org/officeDocument/2006/relationships/image" Target="../media/image115.emf"/><Relationship Id="rId10" Type="http://schemas.openxmlformats.org/officeDocument/2006/relationships/image" Target="../media/image110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Relationship Id="rId14" Type="http://schemas.openxmlformats.org/officeDocument/2006/relationships/image" Target="../media/image11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114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7" Type="http://schemas.openxmlformats.org/officeDocument/2006/relationships/image" Target="../media/image12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16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7" Type="http://schemas.openxmlformats.org/officeDocument/2006/relationships/image" Target="../media/image128.w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9.bin"/><Relationship Id="rId5" Type="http://schemas.openxmlformats.org/officeDocument/2006/relationships/image" Target="../media/image127.emf"/><Relationship Id="rId4" Type="http://schemas.openxmlformats.org/officeDocument/2006/relationships/image" Target="../media/image12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image" Target="../media/image129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131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124.bin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13" Type="http://schemas.openxmlformats.org/officeDocument/2006/relationships/image" Target="../media/image135.wmf"/><Relationship Id="rId3" Type="http://schemas.openxmlformats.org/officeDocument/2006/relationships/image" Target="../media/image127.emf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129.bin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6.bin"/><Relationship Id="rId11" Type="http://schemas.openxmlformats.org/officeDocument/2006/relationships/image" Target="../media/image134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128.bin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3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130.bin"/><Relationship Id="rId7" Type="http://schemas.openxmlformats.org/officeDocument/2006/relationships/image" Target="../media/image140.w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emf"/><Relationship Id="rId4" Type="http://schemas.openxmlformats.org/officeDocument/2006/relationships/image" Target="../media/image13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4.png"/><Relationship Id="rId3" Type="http://schemas.openxmlformats.org/officeDocument/2006/relationships/image" Target="../media/image2.wmf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7" Type="http://schemas.openxmlformats.org/officeDocument/2006/relationships/image" Target="../media/image147.wmf"/><Relationship Id="rId2" Type="http://schemas.openxmlformats.org/officeDocument/2006/relationships/oleObject" Target="../embeddings/oleObject1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3.bin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132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image" Target="../media/image20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8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u.edu.hk/cee/people/anthony.che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BF7888E-B15E-4543-90AD-032E03FA99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27163"/>
            <a:ext cx="9448800" cy="1609725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Multiclass, Multicriteria Traffic Assignment Problem and Its Applications</a:t>
            </a: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4649C041-EDA6-4E84-BA88-E512363467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" y="3200400"/>
            <a:ext cx="8458200" cy="27432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1800"/>
              <a:t>Anthony Chen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1800"/>
              <a:t>Professor of Civil and Transportation Engineering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1800"/>
              <a:t>Department of Civil &amp; Environmental Engineering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1800"/>
              <a:t>Hong Kong Polytechnic University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1800"/>
              <a:t>Email: </a:t>
            </a:r>
            <a:r>
              <a:rPr lang="en-US" altLang="en-US" sz="1800">
                <a:hlinkClick r:id="rId3"/>
              </a:rPr>
              <a:t>anthony.chen@polyu.edu.hk</a:t>
            </a:r>
            <a:r>
              <a:rPr lang="en-US" altLang="en-US" sz="180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i="1">
              <a:solidFill>
                <a:srgbClr val="000066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A3474-C4FC-4226-8E8F-5682A0F3D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83" y="5506604"/>
            <a:ext cx="7315834" cy="120101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4">
            <a:extLst>
              <a:ext uri="{FF2B5EF4-FFF2-40B4-BE49-F238E27FC236}">
                <a16:creationId xmlns:a16="http://schemas.microsoft.com/office/drawing/2014/main" id="{D0BCB5C5-6FB4-49B1-AC35-DAE1B90789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1B6500-EEE6-4FFF-B59F-A1705E1438C2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FB446D6-59F6-4677-A5E8-C70B6ADAF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Solution by Representation</a:t>
            </a:r>
          </a:p>
        </p:txBody>
      </p:sp>
      <p:graphicFrame>
        <p:nvGraphicFramePr>
          <p:cNvPr id="66564" name="Object 3">
            <a:extLst>
              <a:ext uri="{FF2B5EF4-FFF2-40B4-BE49-F238E27FC236}">
                <a16:creationId xmlns:a16="http://schemas.microsoft.com/office/drawing/2014/main" id="{DA0C1F8D-4335-4419-B1FF-F1C7898CC9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003425"/>
          <a:ext cx="5791200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32860" imgH="2708148" progId="Visio.Drawing.3">
                  <p:embed/>
                </p:oleObj>
              </mc:Choice>
              <mc:Fallback>
                <p:oleObj r:id="rId2" imgW="3832860" imgH="2708148" progId="Visio.Drawing.3">
                  <p:embed/>
                  <p:pic>
                    <p:nvPicPr>
                      <p:cNvPr id="66564" name="Object 3">
                        <a:extLst>
                          <a:ext uri="{FF2B5EF4-FFF2-40B4-BE49-F238E27FC236}">
                            <a16:creationId xmlns:a16="http://schemas.microsoft.com/office/drawing/2014/main" id="{DA0C1F8D-4335-4419-B1FF-F1C7898CC9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03425"/>
                        <a:ext cx="5791200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4">
            <a:extLst>
              <a:ext uri="{FF2B5EF4-FFF2-40B4-BE49-F238E27FC236}">
                <a16:creationId xmlns:a16="http://schemas.microsoft.com/office/drawing/2014/main" id="{60117BC5-4C5E-4F56-A933-5F88F8B6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188" y="2628900"/>
            <a:ext cx="1700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Basic Network</a:t>
            </a:r>
          </a:p>
        </p:txBody>
      </p:sp>
      <p:sp>
        <p:nvSpPr>
          <p:cNvPr id="66566" name="Text Box 5">
            <a:extLst>
              <a:ext uri="{FF2B5EF4-FFF2-40B4-BE49-F238E27FC236}">
                <a16:creationId xmlns:a16="http://schemas.microsoft.com/office/drawing/2014/main" id="{632A2EF5-3BA1-41B3-8CB2-D0C6BE04A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334000"/>
            <a:ext cx="26574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Zero-Cost Overflow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Network Representation</a:t>
            </a:r>
          </a:p>
        </p:txBody>
      </p:sp>
      <p:graphicFrame>
        <p:nvGraphicFramePr>
          <p:cNvPr id="66567" name="Object 7">
            <a:extLst>
              <a:ext uri="{FF2B5EF4-FFF2-40B4-BE49-F238E27FC236}">
                <a16:creationId xmlns:a16="http://schemas.microsoft.com/office/drawing/2014/main" id="{FB8C4D18-C31B-404C-A033-DA496EBE1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295400"/>
          <a:ext cx="49530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35200" imgH="241300" progId="Equation.3">
                  <p:embed/>
                </p:oleObj>
              </mc:Choice>
              <mc:Fallback>
                <p:oleObj r:id="rId4" imgW="2235200" imgH="241300" progId="Equation.3">
                  <p:embed/>
                  <p:pic>
                    <p:nvPicPr>
                      <p:cNvPr id="66567" name="Object 7">
                        <a:extLst>
                          <a:ext uri="{FF2B5EF4-FFF2-40B4-BE49-F238E27FC236}">
                            <a16:creationId xmlns:a16="http://schemas.microsoft.com/office/drawing/2014/main" id="{FB8C4D18-C31B-404C-A033-DA496EBE1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5400"/>
                        <a:ext cx="49530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9">
            <a:extLst>
              <a:ext uri="{FF2B5EF4-FFF2-40B4-BE49-F238E27FC236}">
                <a16:creationId xmlns:a16="http://schemas.microsoft.com/office/drawing/2014/main" id="{82DF83FE-FF32-4CAF-852C-66A86FBF05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722688"/>
          <a:ext cx="21955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28600" progId="Equation.3">
                  <p:embed/>
                </p:oleObj>
              </mc:Choice>
              <mc:Fallback>
                <p:oleObj name="Equation" r:id="rId6" imgW="1193800" imgH="228600" progId="Equation.3">
                  <p:embed/>
                  <p:pic>
                    <p:nvPicPr>
                      <p:cNvPr id="66568" name="Object 9">
                        <a:extLst>
                          <a:ext uri="{FF2B5EF4-FFF2-40B4-BE49-F238E27FC236}">
                            <a16:creationId xmlns:a16="http://schemas.microsoft.com/office/drawing/2014/main" id="{82DF83FE-FF32-4CAF-852C-66A86FBF05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22688"/>
                        <a:ext cx="2195513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10">
            <a:extLst>
              <a:ext uri="{FF2B5EF4-FFF2-40B4-BE49-F238E27FC236}">
                <a16:creationId xmlns:a16="http://schemas.microsoft.com/office/drawing/2014/main" id="{E0DFFC51-C184-43A2-9892-9454D39F17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4572000"/>
          <a:ext cx="196056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600" imgH="241300" progId="Equation.3">
                  <p:embed/>
                </p:oleObj>
              </mc:Choice>
              <mc:Fallback>
                <p:oleObj name="Equation" r:id="rId8" imgW="1244600" imgH="241300" progId="Equation.3">
                  <p:embed/>
                  <p:pic>
                    <p:nvPicPr>
                      <p:cNvPr id="66569" name="Object 10">
                        <a:extLst>
                          <a:ext uri="{FF2B5EF4-FFF2-40B4-BE49-F238E27FC236}">
                            <a16:creationId xmlns:a16="http://schemas.microsoft.com/office/drawing/2014/main" id="{E0DFFC51-C184-43A2-9892-9454D39F17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572000"/>
                        <a:ext cx="1960563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Line 11">
            <a:extLst>
              <a:ext uri="{FF2B5EF4-FFF2-40B4-BE49-F238E27FC236}">
                <a16:creationId xmlns:a16="http://schemas.microsoft.com/office/drawing/2014/main" id="{B9CCF194-FFEF-4D0A-8F29-0CD0F60A1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4114800"/>
            <a:ext cx="2895600" cy="9144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66571" name="Line 12">
            <a:extLst>
              <a:ext uri="{FF2B5EF4-FFF2-40B4-BE49-F238E27FC236}">
                <a16:creationId xmlns:a16="http://schemas.microsoft.com/office/drawing/2014/main" id="{9041A82B-2F54-45AF-9E6C-F6261E916D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886200"/>
            <a:ext cx="2209800" cy="1524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66572" name="Line 13">
            <a:extLst>
              <a:ext uri="{FF2B5EF4-FFF2-40B4-BE49-F238E27FC236}">
                <a16:creationId xmlns:a16="http://schemas.microsoft.com/office/drawing/2014/main" id="{F64ED075-DED2-4007-92FB-EA685728B1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4114800"/>
            <a:ext cx="457200" cy="533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66573" name="Text Box 14">
            <a:extLst>
              <a:ext uri="{FF2B5EF4-FFF2-40B4-BE49-F238E27FC236}">
                <a16:creationId xmlns:a16="http://schemas.microsoft.com/office/drawing/2014/main" id="{36CE9497-BE45-4CF6-9BE2-9D9908281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505200"/>
            <a:ext cx="2792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Zero-Cost Overflow Link</a:t>
            </a: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09CA3C98-D2A1-402A-B472-F39621B83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825" y="5421313"/>
            <a:ext cx="214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Elastic Demand Link</a:t>
            </a: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4">
            <a:extLst>
              <a:ext uri="{FF2B5EF4-FFF2-40B4-BE49-F238E27FC236}">
                <a16:creationId xmlns:a16="http://schemas.microsoft.com/office/drawing/2014/main" id="{3BA604DC-D98B-477D-93AF-DA8F3CE8EB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796AB0-E1B9-4767-BE2E-A5F30FBD7F52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770CDB-F38F-41A9-9070-5E7167D6E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Zero-Cost Overflow Formulation</a:t>
            </a:r>
          </a:p>
        </p:txBody>
      </p:sp>
      <p:graphicFrame>
        <p:nvGraphicFramePr>
          <p:cNvPr id="67588" name="Object 4">
            <a:extLst>
              <a:ext uri="{FF2B5EF4-FFF2-40B4-BE49-F238E27FC236}">
                <a16:creationId xmlns:a16="http://schemas.microsoft.com/office/drawing/2014/main" id="{41CD4E8E-A308-4407-AFF9-781964F61D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813" y="1447800"/>
          <a:ext cx="764698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800" imgH="393700" progId="Equation.3">
                  <p:embed/>
                </p:oleObj>
              </mc:Choice>
              <mc:Fallback>
                <p:oleObj name="Equation" r:id="rId2" imgW="3860800" imgH="393700" progId="Equation.3">
                  <p:embed/>
                  <p:pic>
                    <p:nvPicPr>
                      <p:cNvPr id="67588" name="Object 4">
                        <a:extLst>
                          <a:ext uri="{FF2B5EF4-FFF2-40B4-BE49-F238E27FC236}">
                            <a16:creationId xmlns:a16="http://schemas.microsoft.com/office/drawing/2014/main" id="{41CD4E8E-A308-4407-AFF9-781964F61D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1447800"/>
                        <a:ext cx="7646987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6">
            <a:extLst>
              <a:ext uri="{FF2B5EF4-FFF2-40B4-BE49-F238E27FC236}">
                <a16:creationId xmlns:a16="http://schemas.microsoft.com/office/drawing/2014/main" id="{60EE7BA4-90A2-453D-8BB2-8B179F8738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113088"/>
          <a:ext cx="31242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342900" progId="Equation.3">
                  <p:embed/>
                </p:oleObj>
              </mc:Choice>
              <mc:Fallback>
                <p:oleObj name="Equation" r:id="rId4" imgW="1435100" imgH="342900" progId="Equation.3">
                  <p:embed/>
                  <p:pic>
                    <p:nvPicPr>
                      <p:cNvPr id="67589" name="Object 6">
                        <a:extLst>
                          <a:ext uri="{FF2B5EF4-FFF2-40B4-BE49-F238E27FC236}">
                            <a16:creationId xmlns:a16="http://schemas.microsoft.com/office/drawing/2014/main" id="{60EE7BA4-90A2-453D-8BB2-8B179F8738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13088"/>
                        <a:ext cx="31242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8">
            <a:extLst>
              <a:ext uri="{FF2B5EF4-FFF2-40B4-BE49-F238E27FC236}">
                <a16:creationId xmlns:a16="http://schemas.microsoft.com/office/drawing/2014/main" id="{CD5436BF-9059-4AD8-975E-783301286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4256088"/>
          <a:ext cx="22987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865" imgH="241195" progId="Equation.3">
                  <p:embed/>
                </p:oleObj>
              </mc:Choice>
              <mc:Fallback>
                <p:oleObj name="Equation" r:id="rId6" imgW="1002865" imgH="241195" progId="Equation.3">
                  <p:embed/>
                  <p:pic>
                    <p:nvPicPr>
                      <p:cNvPr id="67590" name="Object 8">
                        <a:extLst>
                          <a:ext uri="{FF2B5EF4-FFF2-40B4-BE49-F238E27FC236}">
                            <a16:creationId xmlns:a16="http://schemas.microsoft.com/office/drawing/2014/main" id="{CD5436BF-9059-4AD8-975E-783301286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56088"/>
                        <a:ext cx="22987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10">
            <a:extLst>
              <a:ext uri="{FF2B5EF4-FFF2-40B4-BE49-F238E27FC236}">
                <a16:creationId xmlns:a16="http://schemas.microsoft.com/office/drawing/2014/main" id="{E0F3D655-0BB8-40CD-93C3-69167FCAB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865688"/>
          <a:ext cx="20574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50531" imgH="215806" progId="Equation.3">
                  <p:embed/>
                </p:oleObj>
              </mc:Choice>
              <mc:Fallback>
                <p:oleObj r:id="rId8" imgW="850531" imgH="215806" progId="Equation.3">
                  <p:embed/>
                  <p:pic>
                    <p:nvPicPr>
                      <p:cNvPr id="67591" name="Object 10">
                        <a:extLst>
                          <a:ext uri="{FF2B5EF4-FFF2-40B4-BE49-F238E27FC236}">
                            <a16:creationId xmlns:a16="http://schemas.microsoft.com/office/drawing/2014/main" id="{E0F3D655-0BB8-40CD-93C3-69167FCAB0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65688"/>
                        <a:ext cx="20574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12">
            <a:extLst>
              <a:ext uri="{FF2B5EF4-FFF2-40B4-BE49-F238E27FC236}">
                <a16:creationId xmlns:a16="http://schemas.microsoft.com/office/drawing/2014/main" id="{7EF37625-23A9-4050-8A51-A443311C8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9363" y="3733800"/>
          <a:ext cx="30940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34477" imgH="266584" progId="Equation.3">
                  <p:embed/>
                </p:oleObj>
              </mc:Choice>
              <mc:Fallback>
                <p:oleObj name="Equation" r:id="rId10" imgW="1434477" imgH="266584" progId="Equation.3">
                  <p:embed/>
                  <p:pic>
                    <p:nvPicPr>
                      <p:cNvPr id="67592" name="Object 12">
                        <a:extLst>
                          <a:ext uri="{FF2B5EF4-FFF2-40B4-BE49-F238E27FC236}">
                            <a16:creationId xmlns:a16="http://schemas.microsoft.com/office/drawing/2014/main" id="{7EF37625-23A9-4050-8A51-A443311C85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3733800"/>
                        <a:ext cx="30940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3" name="Text Box 13">
            <a:extLst>
              <a:ext uri="{FF2B5EF4-FFF2-40B4-BE49-F238E27FC236}">
                <a16:creationId xmlns:a16="http://schemas.microsoft.com/office/drawing/2014/main" id="{D4A5B125-3738-4A9B-8F9E-DF3B0A43C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514600"/>
            <a:ext cx="1274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Subject to:</a:t>
            </a:r>
          </a:p>
        </p:txBody>
      </p:sp>
      <p:graphicFrame>
        <p:nvGraphicFramePr>
          <p:cNvPr id="67594" name="Object 14">
            <a:extLst>
              <a:ext uri="{FF2B5EF4-FFF2-40B4-BE49-F238E27FC236}">
                <a16:creationId xmlns:a16="http://schemas.microsoft.com/office/drawing/2014/main" id="{DD22D6DA-8649-47A9-9203-EC54E576B2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4953000"/>
          <a:ext cx="1676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63225" imgH="215806" progId="Equation.3">
                  <p:embed/>
                </p:oleObj>
              </mc:Choice>
              <mc:Fallback>
                <p:oleObj r:id="rId12" imgW="863225" imgH="215806" progId="Equation.3">
                  <p:embed/>
                  <p:pic>
                    <p:nvPicPr>
                      <p:cNvPr id="67594" name="Object 14">
                        <a:extLst>
                          <a:ext uri="{FF2B5EF4-FFF2-40B4-BE49-F238E27FC236}">
                            <a16:creationId xmlns:a16="http://schemas.microsoft.com/office/drawing/2014/main" id="{DD22D6DA-8649-47A9-9203-EC54E576B2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953000"/>
                        <a:ext cx="167640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5" name="Object 16">
            <a:extLst>
              <a:ext uri="{FF2B5EF4-FFF2-40B4-BE49-F238E27FC236}">
                <a16:creationId xmlns:a16="http://schemas.microsoft.com/office/drawing/2014/main" id="{EDB4C931-30D4-4369-9B31-83145749A3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4038600"/>
          <a:ext cx="1524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87058" imgH="266584" progId="Equation.3">
                  <p:embed/>
                </p:oleObj>
              </mc:Choice>
              <mc:Fallback>
                <p:oleObj r:id="rId14" imgW="787058" imgH="266584" progId="Equation.3">
                  <p:embed/>
                  <p:pic>
                    <p:nvPicPr>
                      <p:cNvPr id="67595" name="Object 16">
                        <a:extLst>
                          <a:ext uri="{FF2B5EF4-FFF2-40B4-BE49-F238E27FC236}">
                            <a16:creationId xmlns:a16="http://schemas.microsoft.com/office/drawing/2014/main" id="{EDB4C931-30D4-4369-9B31-83145749A3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038600"/>
                        <a:ext cx="1524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6" name="Line 17">
            <a:extLst>
              <a:ext uri="{FF2B5EF4-FFF2-40B4-BE49-F238E27FC236}">
                <a16:creationId xmlns:a16="http://schemas.microsoft.com/office/drawing/2014/main" id="{2D885816-C544-4B32-AF37-59E439A28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352800"/>
            <a:ext cx="762000" cy="685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67597" name="Line 18">
            <a:extLst>
              <a:ext uri="{FF2B5EF4-FFF2-40B4-BE49-F238E27FC236}">
                <a16:creationId xmlns:a16="http://schemas.microsoft.com/office/drawing/2014/main" id="{2D451EA2-1DCC-4B35-8F42-D6834837F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341688"/>
            <a:ext cx="3429000" cy="161131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67598" name="Text Box 19">
            <a:extLst>
              <a:ext uri="{FF2B5EF4-FFF2-40B4-BE49-F238E27FC236}">
                <a16:creationId xmlns:a16="http://schemas.microsoft.com/office/drawing/2014/main" id="{D01431BD-39FC-4C7C-AA2E-57C64DAE0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334000"/>
            <a:ext cx="23907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Excess Demand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on the Overflow Link</a:t>
            </a:r>
          </a:p>
        </p:txBody>
      </p:sp>
      <p:sp>
        <p:nvSpPr>
          <p:cNvPr id="67599" name="Text Box 20">
            <a:extLst>
              <a:ext uri="{FF2B5EF4-FFF2-40B4-BE49-F238E27FC236}">
                <a16:creationId xmlns:a16="http://schemas.microsoft.com/office/drawing/2014/main" id="{7855EAEF-5635-4FF1-B0F8-DBC2AA491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495800"/>
            <a:ext cx="17986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Demand on the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Basic Network</a:t>
            </a:r>
          </a:p>
        </p:txBody>
      </p:sp>
      <p:sp>
        <p:nvSpPr>
          <p:cNvPr id="67600" name="AutoShape 21">
            <a:extLst>
              <a:ext uri="{FF2B5EF4-FFF2-40B4-BE49-F238E27FC236}">
                <a16:creationId xmlns:a16="http://schemas.microsoft.com/office/drawing/2014/main" id="{2866C672-4FB8-4082-BC2A-FD786E7147D1}"/>
              </a:ext>
            </a:extLst>
          </p:cNvPr>
          <p:cNvSpPr>
            <a:spLocks/>
          </p:cNvSpPr>
          <p:nvPr/>
        </p:nvSpPr>
        <p:spPr bwMode="auto">
          <a:xfrm rot="-5430306">
            <a:off x="6700044" y="1605756"/>
            <a:ext cx="312738" cy="1368425"/>
          </a:xfrm>
          <a:prstGeom prst="leftBrace">
            <a:avLst>
              <a:gd name="adj1" fmla="val 36464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601" name="AutoShape 22">
            <a:extLst>
              <a:ext uri="{FF2B5EF4-FFF2-40B4-BE49-F238E27FC236}">
                <a16:creationId xmlns:a16="http://schemas.microsoft.com/office/drawing/2014/main" id="{2CE39082-A45E-4976-A389-9AE336612C27}"/>
              </a:ext>
            </a:extLst>
          </p:cNvPr>
          <p:cNvSpPr>
            <a:spLocks/>
          </p:cNvSpPr>
          <p:nvPr/>
        </p:nvSpPr>
        <p:spPr bwMode="auto">
          <a:xfrm rot="-5430306">
            <a:off x="4566444" y="1605756"/>
            <a:ext cx="312738" cy="1368425"/>
          </a:xfrm>
          <a:prstGeom prst="leftBrace">
            <a:avLst>
              <a:gd name="adj1" fmla="val 36464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602" name="Text Box 23">
            <a:extLst>
              <a:ext uri="{FF2B5EF4-FFF2-40B4-BE49-F238E27FC236}">
                <a16:creationId xmlns:a16="http://schemas.microsoft.com/office/drawing/2014/main" id="{66C535BD-D249-4A46-94D1-EE6728771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362200"/>
            <a:ext cx="2792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Zero-Cost Overflow Link</a:t>
            </a:r>
          </a:p>
        </p:txBody>
      </p:sp>
      <p:sp>
        <p:nvSpPr>
          <p:cNvPr id="67603" name="Text Box 24">
            <a:extLst>
              <a:ext uri="{FF2B5EF4-FFF2-40B4-BE49-F238E27FC236}">
                <a16:creationId xmlns:a16="http://schemas.microsoft.com/office/drawing/2014/main" id="{37B1AE74-4C0B-4B8A-B65C-5D82AA21D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362200"/>
            <a:ext cx="2339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Elastic Demand Link</a:t>
            </a:r>
          </a:p>
        </p:txBody>
      </p:sp>
      <p:sp>
        <p:nvSpPr>
          <p:cNvPr id="67604" name="Line 25">
            <a:extLst>
              <a:ext uri="{FF2B5EF4-FFF2-40B4-BE49-F238E27FC236}">
                <a16:creationId xmlns:a16="http://schemas.microsoft.com/office/drawing/2014/main" id="{9E3082D2-E242-4E2D-92CE-552127ADB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743200"/>
            <a:ext cx="0" cy="1295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67605" name="Line 26">
            <a:extLst>
              <a:ext uri="{FF2B5EF4-FFF2-40B4-BE49-F238E27FC236}">
                <a16:creationId xmlns:a16="http://schemas.microsoft.com/office/drawing/2014/main" id="{468C9742-7321-4E92-903A-CB1E321E9E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2743200"/>
            <a:ext cx="0" cy="2209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4">
            <a:extLst>
              <a:ext uri="{FF2B5EF4-FFF2-40B4-BE49-F238E27FC236}">
                <a16:creationId xmlns:a16="http://schemas.microsoft.com/office/drawing/2014/main" id="{F51597AF-560F-4384-B55E-41DEAC4BB9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F32389-0BCC-453B-8317-85B58960E220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CE462A3-6735-4635-B4CF-27D27FC67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793038" cy="700088"/>
          </a:xfrm>
        </p:spPr>
        <p:txBody>
          <a:bodyPr/>
          <a:lstStyle/>
          <a:p>
            <a:pPr eaLnBrk="1" hangingPunct="1"/>
            <a:r>
              <a:rPr lang="en-US" altLang="en-US" sz="3200"/>
              <a:t>Excess Demand</a:t>
            </a:r>
          </a:p>
        </p:txBody>
      </p:sp>
      <p:graphicFrame>
        <p:nvGraphicFramePr>
          <p:cNvPr id="68612" name="Object 4">
            <a:extLst>
              <a:ext uri="{FF2B5EF4-FFF2-40B4-BE49-F238E27FC236}">
                <a16:creationId xmlns:a16="http://schemas.microsoft.com/office/drawing/2014/main" id="{EA41A8A4-E9DA-404C-8E7A-A89119FC2D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219200"/>
          <a:ext cx="19812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12447" imgH="215806" progId="Equation.3">
                  <p:embed/>
                </p:oleObj>
              </mc:Choice>
              <mc:Fallback>
                <p:oleObj r:id="rId2" imgW="812447" imgH="215806" progId="Equation.3">
                  <p:embed/>
                  <p:pic>
                    <p:nvPicPr>
                      <p:cNvPr id="68612" name="Object 4">
                        <a:extLst>
                          <a:ext uri="{FF2B5EF4-FFF2-40B4-BE49-F238E27FC236}">
                            <a16:creationId xmlns:a16="http://schemas.microsoft.com/office/drawing/2014/main" id="{EA41A8A4-E9DA-404C-8E7A-A89119FC2D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19812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>
            <a:extLst>
              <a:ext uri="{FF2B5EF4-FFF2-40B4-BE49-F238E27FC236}">
                <a16:creationId xmlns:a16="http://schemas.microsoft.com/office/drawing/2014/main" id="{5BD66200-D337-44A4-8448-7126C8681C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219200"/>
          <a:ext cx="3124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48728" imgH="253890" progId="Equation.3">
                  <p:embed/>
                </p:oleObj>
              </mc:Choice>
              <mc:Fallback>
                <p:oleObj r:id="rId4" imgW="1548728" imgH="253890" progId="Equation.3">
                  <p:embed/>
                  <p:pic>
                    <p:nvPicPr>
                      <p:cNvPr id="68613" name="Object 5">
                        <a:extLst>
                          <a:ext uri="{FF2B5EF4-FFF2-40B4-BE49-F238E27FC236}">
                            <a16:creationId xmlns:a16="http://schemas.microsoft.com/office/drawing/2014/main" id="{5BD66200-D337-44A4-8448-7126C8681C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19200"/>
                        <a:ext cx="31242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7">
            <a:extLst>
              <a:ext uri="{FF2B5EF4-FFF2-40B4-BE49-F238E27FC236}">
                <a16:creationId xmlns:a16="http://schemas.microsoft.com/office/drawing/2014/main" id="{A7B3923C-BBA4-4BEB-8B34-6DCF3844E6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600200"/>
          <a:ext cx="7543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058156" imgH="2359152" progId="Visio.Drawing.3">
                  <p:embed/>
                </p:oleObj>
              </mc:Choice>
              <mc:Fallback>
                <p:oleObj r:id="rId6" imgW="5058156" imgH="2359152" progId="Visio.Drawing.3">
                  <p:embed/>
                  <p:pic>
                    <p:nvPicPr>
                      <p:cNvPr id="68614" name="Object 7">
                        <a:extLst>
                          <a:ext uri="{FF2B5EF4-FFF2-40B4-BE49-F238E27FC236}">
                            <a16:creationId xmlns:a16="http://schemas.microsoft.com/office/drawing/2014/main" id="{A7B3923C-BBA4-4BEB-8B34-6DCF3844E6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75438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9">
            <a:extLst>
              <a:ext uri="{FF2B5EF4-FFF2-40B4-BE49-F238E27FC236}">
                <a16:creationId xmlns:a16="http://schemas.microsoft.com/office/drawing/2014/main" id="{37815394-1D47-4CF3-A8F4-A8A01B709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463" y="4552950"/>
          <a:ext cx="5486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340100" imgH="393700" progId="Equation.3">
                  <p:embed/>
                </p:oleObj>
              </mc:Choice>
              <mc:Fallback>
                <p:oleObj r:id="rId8" imgW="3340100" imgH="393700" progId="Equation.3">
                  <p:embed/>
                  <p:pic>
                    <p:nvPicPr>
                      <p:cNvPr id="68615" name="Object 9">
                        <a:extLst>
                          <a:ext uri="{FF2B5EF4-FFF2-40B4-BE49-F238E27FC236}">
                            <a16:creationId xmlns:a16="http://schemas.microsoft.com/office/drawing/2014/main" id="{37815394-1D47-4CF3-A8F4-A8A01B709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4552950"/>
                        <a:ext cx="54864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11">
            <a:extLst>
              <a:ext uri="{FF2B5EF4-FFF2-40B4-BE49-F238E27FC236}">
                <a16:creationId xmlns:a16="http://schemas.microsoft.com/office/drawing/2014/main" id="{6F91DD66-E225-48E8-910E-E093EFAFC7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975" y="5467350"/>
          <a:ext cx="65055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38600" imgH="393700" progId="Equation.3">
                  <p:embed/>
                </p:oleObj>
              </mc:Choice>
              <mc:Fallback>
                <p:oleObj name="Equation" r:id="rId10" imgW="4038600" imgH="393700" progId="Equation.3">
                  <p:embed/>
                  <p:pic>
                    <p:nvPicPr>
                      <p:cNvPr id="68616" name="Object 11">
                        <a:extLst>
                          <a:ext uri="{FF2B5EF4-FFF2-40B4-BE49-F238E27FC236}">
                            <a16:creationId xmlns:a16="http://schemas.microsoft.com/office/drawing/2014/main" id="{6F91DD66-E225-48E8-910E-E093EFAFC7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5467350"/>
                        <a:ext cx="65055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13">
            <a:extLst>
              <a:ext uri="{FF2B5EF4-FFF2-40B4-BE49-F238E27FC236}">
                <a16:creationId xmlns:a16="http://schemas.microsoft.com/office/drawing/2014/main" id="{F04201D2-3A63-45AB-8FD8-D4938E744C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9663" y="5010150"/>
          <a:ext cx="12620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698197" imgH="215806" progId="Equation.3">
                  <p:embed/>
                </p:oleObj>
              </mc:Choice>
              <mc:Fallback>
                <p:oleObj r:id="rId12" imgW="698197" imgH="215806" progId="Equation.3">
                  <p:embed/>
                  <p:pic>
                    <p:nvPicPr>
                      <p:cNvPr id="68617" name="Object 13">
                        <a:extLst>
                          <a:ext uri="{FF2B5EF4-FFF2-40B4-BE49-F238E27FC236}">
                            <a16:creationId xmlns:a16="http://schemas.microsoft.com/office/drawing/2014/main" id="{F04201D2-3A63-45AB-8FD8-D4938E744C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663" y="5010150"/>
                        <a:ext cx="126206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8" name="Text Box 14">
            <a:extLst>
              <a:ext uri="{FF2B5EF4-FFF2-40B4-BE49-F238E27FC236}">
                <a16:creationId xmlns:a16="http://schemas.microsoft.com/office/drawing/2014/main" id="{BB76EC42-502C-43B0-AF29-896F68C1D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3463" y="4248150"/>
            <a:ext cx="16081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New variable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of integration</a:t>
            </a:r>
          </a:p>
        </p:txBody>
      </p:sp>
      <p:sp>
        <p:nvSpPr>
          <p:cNvPr id="68619" name="Line 16">
            <a:extLst>
              <a:ext uri="{FF2B5EF4-FFF2-40B4-BE49-F238E27FC236}">
                <a16:creationId xmlns:a16="http://schemas.microsoft.com/office/drawing/2014/main" id="{CFE52672-C2DE-4F85-8453-3DB7176C00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7663" y="5238750"/>
            <a:ext cx="685800" cy="3810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4">
            <a:extLst>
              <a:ext uri="{FF2B5EF4-FFF2-40B4-BE49-F238E27FC236}">
                <a16:creationId xmlns:a16="http://schemas.microsoft.com/office/drawing/2014/main" id="{2B716A4B-9235-4686-A117-99FEACF679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D72259-0EDF-457E-99D9-5A3176FA1BF8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F3AF6296-0CAC-4019-9002-C3AA29327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Excess Demand Formulation</a:t>
            </a:r>
          </a:p>
        </p:txBody>
      </p:sp>
      <p:graphicFrame>
        <p:nvGraphicFramePr>
          <p:cNvPr id="69636" name="Object 5">
            <a:extLst>
              <a:ext uri="{FF2B5EF4-FFF2-40B4-BE49-F238E27FC236}">
                <a16:creationId xmlns:a16="http://schemas.microsoft.com/office/drawing/2014/main" id="{975DE05B-2674-49D5-B609-354729583F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447800"/>
          <a:ext cx="66294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806700" imgH="393700" progId="Equation.3">
                  <p:embed/>
                </p:oleObj>
              </mc:Choice>
              <mc:Fallback>
                <p:oleObj r:id="rId2" imgW="2806700" imgH="393700" progId="Equation.3">
                  <p:embed/>
                  <p:pic>
                    <p:nvPicPr>
                      <p:cNvPr id="69636" name="Object 5">
                        <a:extLst>
                          <a:ext uri="{FF2B5EF4-FFF2-40B4-BE49-F238E27FC236}">
                            <a16:creationId xmlns:a16="http://schemas.microsoft.com/office/drawing/2014/main" id="{975DE05B-2674-49D5-B609-354729583F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47800"/>
                        <a:ext cx="66294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7">
            <a:extLst>
              <a:ext uri="{FF2B5EF4-FFF2-40B4-BE49-F238E27FC236}">
                <a16:creationId xmlns:a16="http://schemas.microsoft.com/office/drawing/2014/main" id="{13583B2B-2659-46ED-9E5F-0C3870EBE3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590800"/>
          <a:ext cx="2819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84300" imgH="342900" progId="Equation.3">
                  <p:embed/>
                </p:oleObj>
              </mc:Choice>
              <mc:Fallback>
                <p:oleObj r:id="rId4" imgW="1384300" imgH="342900" progId="Equation.3">
                  <p:embed/>
                  <p:pic>
                    <p:nvPicPr>
                      <p:cNvPr id="69637" name="Object 7">
                        <a:extLst>
                          <a:ext uri="{FF2B5EF4-FFF2-40B4-BE49-F238E27FC236}">
                            <a16:creationId xmlns:a16="http://schemas.microsoft.com/office/drawing/2014/main" id="{13583B2B-2659-46ED-9E5F-0C3870EBE3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590800"/>
                        <a:ext cx="28194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9">
            <a:extLst>
              <a:ext uri="{FF2B5EF4-FFF2-40B4-BE49-F238E27FC236}">
                <a16:creationId xmlns:a16="http://schemas.microsoft.com/office/drawing/2014/main" id="{F4043B62-FBF1-4112-9A14-D1A50D3A3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429000"/>
          <a:ext cx="20574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65200" imgH="228600" progId="Equation.3">
                  <p:embed/>
                </p:oleObj>
              </mc:Choice>
              <mc:Fallback>
                <p:oleObj r:id="rId6" imgW="965200" imgH="228600" progId="Equation.3">
                  <p:embed/>
                  <p:pic>
                    <p:nvPicPr>
                      <p:cNvPr id="69638" name="Object 9">
                        <a:extLst>
                          <a:ext uri="{FF2B5EF4-FFF2-40B4-BE49-F238E27FC236}">
                            <a16:creationId xmlns:a16="http://schemas.microsoft.com/office/drawing/2014/main" id="{F4043B62-FBF1-4112-9A14-D1A50D3A3C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20574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9" name="Object 11">
            <a:extLst>
              <a:ext uri="{FF2B5EF4-FFF2-40B4-BE49-F238E27FC236}">
                <a16:creationId xmlns:a16="http://schemas.microsoft.com/office/drawing/2014/main" id="{B37D87E2-C1EB-49E9-AD65-BBCC5793C6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114800"/>
          <a:ext cx="18288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799753" imgH="215806" progId="Equation.3">
                  <p:embed/>
                </p:oleObj>
              </mc:Choice>
              <mc:Fallback>
                <p:oleObj r:id="rId8" imgW="799753" imgH="215806" progId="Equation.3">
                  <p:embed/>
                  <p:pic>
                    <p:nvPicPr>
                      <p:cNvPr id="69639" name="Object 11">
                        <a:extLst>
                          <a:ext uri="{FF2B5EF4-FFF2-40B4-BE49-F238E27FC236}">
                            <a16:creationId xmlns:a16="http://schemas.microsoft.com/office/drawing/2014/main" id="{B37D87E2-C1EB-49E9-AD65-BBCC5793C6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14800"/>
                        <a:ext cx="18288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12">
            <a:extLst>
              <a:ext uri="{FF2B5EF4-FFF2-40B4-BE49-F238E27FC236}">
                <a16:creationId xmlns:a16="http://schemas.microsoft.com/office/drawing/2014/main" id="{66CAA7EA-32D4-4D71-A02D-60E6C8A3F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3200400"/>
          <a:ext cx="52578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832860" imgH="1825752" progId="Visio.Drawing.3">
                  <p:embed/>
                </p:oleObj>
              </mc:Choice>
              <mc:Fallback>
                <p:oleObj r:id="rId10" imgW="3832860" imgH="1825752" progId="Visio.Drawing.3">
                  <p:embed/>
                  <p:pic>
                    <p:nvPicPr>
                      <p:cNvPr id="69640" name="Object 12">
                        <a:extLst>
                          <a:ext uri="{FF2B5EF4-FFF2-40B4-BE49-F238E27FC236}">
                            <a16:creationId xmlns:a16="http://schemas.microsoft.com/office/drawing/2014/main" id="{66CAA7EA-32D4-4D71-A02D-60E6C8A3FF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200400"/>
                        <a:ext cx="52578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1" name="Text Box 13">
            <a:extLst>
              <a:ext uri="{FF2B5EF4-FFF2-40B4-BE49-F238E27FC236}">
                <a16:creationId xmlns:a16="http://schemas.microsoft.com/office/drawing/2014/main" id="{12A6C658-71C4-46A8-AF05-D9FD6DE27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09800"/>
            <a:ext cx="1274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Subject to:</a:t>
            </a:r>
          </a:p>
        </p:txBody>
      </p:sp>
      <p:sp>
        <p:nvSpPr>
          <p:cNvPr id="69642" name="Text Box 14">
            <a:extLst>
              <a:ext uri="{FF2B5EF4-FFF2-40B4-BE49-F238E27FC236}">
                <a16:creationId xmlns:a16="http://schemas.microsoft.com/office/drawing/2014/main" id="{83A67182-6876-4FB1-9F60-22096454E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590800"/>
            <a:ext cx="2778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Excess Demand Function</a:t>
            </a:r>
          </a:p>
        </p:txBody>
      </p:sp>
      <p:sp>
        <p:nvSpPr>
          <p:cNvPr id="69643" name="AutoShape 15">
            <a:extLst>
              <a:ext uri="{FF2B5EF4-FFF2-40B4-BE49-F238E27FC236}">
                <a16:creationId xmlns:a16="http://schemas.microsoft.com/office/drawing/2014/main" id="{6913BCDE-1C07-433B-9E40-67B36F089F1D}"/>
              </a:ext>
            </a:extLst>
          </p:cNvPr>
          <p:cNvSpPr>
            <a:spLocks/>
          </p:cNvSpPr>
          <p:nvPr/>
        </p:nvSpPr>
        <p:spPr bwMode="auto">
          <a:xfrm rot="-5430306">
            <a:off x="5976144" y="1335882"/>
            <a:ext cx="312737" cy="2209800"/>
          </a:xfrm>
          <a:prstGeom prst="leftBrace">
            <a:avLst>
              <a:gd name="adj1" fmla="val 5888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4">
            <a:extLst>
              <a:ext uri="{FF2B5EF4-FFF2-40B4-BE49-F238E27FC236}">
                <a16:creationId xmlns:a16="http://schemas.microsoft.com/office/drawing/2014/main" id="{C98755EE-C233-4D47-B0CE-A4992060E4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EDC773-697A-4338-BA98-85F73DFFAE93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0B6BE59-A0DB-44BD-815B-0ABDF87F4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43975" cy="1233488"/>
          </a:xfrm>
        </p:spPr>
        <p:txBody>
          <a:bodyPr/>
          <a:lstStyle/>
          <a:p>
            <a:pPr eaLnBrk="1" hangingPunct="1"/>
            <a:r>
              <a:rPr lang="en-US" altLang="en-US" sz="3200"/>
              <a:t>Excess Demand Formulation: Combined Modal Split/Traffic Assignment Problem</a:t>
            </a:r>
          </a:p>
        </p:txBody>
      </p:sp>
      <p:grpSp>
        <p:nvGrpSpPr>
          <p:cNvPr id="70660" name="Group 13">
            <a:extLst>
              <a:ext uri="{FF2B5EF4-FFF2-40B4-BE49-F238E27FC236}">
                <a16:creationId xmlns:a16="http://schemas.microsoft.com/office/drawing/2014/main" id="{A5464C1A-3FAD-4377-BE1A-B8183D312B4C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1219200"/>
            <a:ext cx="9332913" cy="5027613"/>
            <a:chOff x="-288" y="768"/>
            <a:chExt cx="5879" cy="3167"/>
          </a:xfrm>
        </p:grpSpPr>
        <p:graphicFrame>
          <p:nvGraphicFramePr>
            <p:cNvPr id="70661" name="Object 5">
              <a:extLst>
                <a:ext uri="{FF2B5EF4-FFF2-40B4-BE49-F238E27FC236}">
                  <a16:creationId xmlns:a16="http://schemas.microsoft.com/office/drawing/2014/main" id="{8FC9BFA5-4750-4BF0-9342-710C99F68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288" y="1392"/>
            <a:ext cx="3120" cy="1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3832860" imgH="1825752" progId="Visio.Drawing.3">
                    <p:embed/>
                  </p:oleObj>
                </mc:Choice>
                <mc:Fallback>
                  <p:oleObj r:id="rId2" imgW="3832860" imgH="1825752" progId="Visio.Drawing.3">
                    <p:embed/>
                    <p:pic>
                      <p:nvPicPr>
                        <p:cNvPr id="70661" name="Object 5">
                          <a:extLst>
                            <a:ext uri="{FF2B5EF4-FFF2-40B4-BE49-F238E27FC236}">
                              <a16:creationId xmlns:a16="http://schemas.microsoft.com/office/drawing/2014/main" id="{8FC9BFA5-4750-4BF0-9342-710C99F68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88" y="1392"/>
                          <a:ext cx="3120" cy="1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2" name="Text Box 6">
              <a:extLst>
                <a:ext uri="{FF2B5EF4-FFF2-40B4-BE49-F238E27FC236}">
                  <a16:creationId xmlns:a16="http://schemas.microsoft.com/office/drawing/2014/main" id="{F5E71C18-D08B-4131-8D29-7E502462D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768"/>
              <a:ext cx="539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A network equilibrium problem in which the network includes both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</a:rPr>
                <a:t>automobile and transit </a:t>
              </a:r>
              <a:r>
                <a:rPr lang="en-US" altLang="en-US" sz="2400">
                  <a:solidFill>
                    <a:srgbClr val="FF0000"/>
                  </a:solidFill>
                </a:rPr>
                <a:t>(e.g., metro) </a:t>
              </a:r>
              <a:r>
                <a:rPr lang="en-US" altLang="en-US" sz="2400"/>
                <a:t>modes.</a:t>
              </a:r>
            </a:p>
          </p:txBody>
        </p:sp>
        <p:graphicFrame>
          <p:nvGraphicFramePr>
            <p:cNvPr id="70663" name="Object 7">
              <a:extLst>
                <a:ext uri="{FF2B5EF4-FFF2-40B4-BE49-F238E27FC236}">
                  <a16:creationId xmlns:a16="http://schemas.microsoft.com/office/drawing/2014/main" id="{B92CD851-59DD-43F4-9435-57935CCD18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2" y="1555"/>
            <a:ext cx="2016" cy="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651000" imgH="431800" progId="Equation.3">
                    <p:embed/>
                  </p:oleObj>
                </mc:Choice>
                <mc:Fallback>
                  <p:oleObj r:id="rId4" imgW="1651000" imgH="431800" progId="Equation.3">
                    <p:embed/>
                    <p:pic>
                      <p:nvPicPr>
                        <p:cNvPr id="70663" name="Object 7">
                          <a:extLst>
                            <a:ext uri="{FF2B5EF4-FFF2-40B4-BE49-F238E27FC236}">
                              <a16:creationId xmlns:a16="http://schemas.microsoft.com/office/drawing/2014/main" id="{B92CD851-59DD-43F4-9435-57935CCD18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1555"/>
                          <a:ext cx="2016" cy="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64" name="Object 8">
              <a:extLst>
                <a:ext uri="{FF2B5EF4-FFF2-40B4-BE49-F238E27FC236}">
                  <a16:creationId xmlns:a16="http://schemas.microsoft.com/office/drawing/2014/main" id="{4407FAAB-06EC-45D8-89E6-DB72E51459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2" y="2352"/>
            <a:ext cx="2784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057400" imgH="482600" progId="Equation.3">
                    <p:embed/>
                  </p:oleObj>
                </mc:Choice>
                <mc:Fallback>
                  <p:oleObj r:id="rId6" imgW="2057400" imgH="482600" progId="Equation.3">
                    <p:embed/>
                    <p:pic>
                      <p:nvPicPr>
                        <p:cNvPr id="70664" name="Object 8">
                          <a:extLst>
                            <a:ext uri="{FF2B5EF4-FFF2-40B4-BE49-F238E27FC236}">
                              <a16:creationId xmlns:a16="http://schemas.microsoft.com/office/drawing/2014/main" id="{4407FAAB-06EC-45D8-89E6-DB72E51459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352"/>
                          <a:ext cx="2784" cy="6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65" name="Object 9">
              <a:extLst>
                <a:ext uri="{FF2B5EF4-FFF2-40B4-BE49-F238E27FC236}">
                  <a16:creationId xmlns:a16="http://schemas.microsoft.com/office/drawing/2014/main" id="{9BC6E794-D11A-4126-AAEB-DD33F24F89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2" y="3302"/>
            <a:ext cx="2880" cy="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2209800" imgH="482600" progId="Equation.3">
                    <p:embed/>
                  </p:oleObj>
                </mc:Choice>
                <mc:Fallback>
                  <p:oleObj r:id="rId8" imgW="2209800" imgH="482600" progId="Equation.3">
                    <p:embed/>
                    <p:pic>
                      <p:nvPicPr>
                        <p:cNvPr id="70665" name="Object 9">
                          <a:extLst>
                            <a:ext uri="{FF2B5EF4-FFF2-40B4-BE49-F238E27FC236}">
                              <a16:creationId xmlns:a16="http://schemas.microsoft.com/office/drawing/2014/main" id="{9BC6E794-D11A-4126-AAEB-DD33F24F89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3302"/>
                          <a:ext cx="2880" cy="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6" name="Text Box 10">
              <a:extLst>
                <a:ext uri="{FF2B5EF4-FFF2-40B4-BE49-F238E27FC236}">
                  <a16:creationId xmlns:a16="http://schemas.microsoft.com/office/drawing/2014/main" id="{5EB0AF1B-FFAC-4C18-9336-D9C42B175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334"/>
              <a:ext cx="18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FF"/>
                  </a:solidFill>
                </a:rPr>
                <a:t>Logit Mode Split Function</a:t>
              </a:r>
            </a:p>
          </p:txBody>
        </p:sp>
        <p:sp>
          <p:nvSpPr>
            <p:cNvPr id="70667" name="Text Box 11">
              <a:extLst>
                <a:ext uri="{FF2B5EF4-FFF2-40B4-BE49-F238E27FC236}">
                  <a16:creationId xmlns:a16="http://schemas.microsoft.com/office/drawing/2014/main" id="{2B5DAE91-D4AE-42EF-9F01-EB7FCD1F7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12"/>
              <a:ext cx="17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FF"/>
                  </a:solidFill>
                </a:rPr>
                <a:t>Inverse Demand Function</a:t>
              </a:r>
            </a:p>
          </p:txBody>
        </p:sp>
        <p:sp>
          <p:nvSpPr>
            <p:cNvPr id="70668" name="Text Box 12">
              <a:extLst>
                <a:ext uri="{FF2B5EF4-FFF2-40B4-BE49-F238E27FC236}">
                  <a16:creationId xmlns:a16="http://schemas.microsoft.com/office/drawing/2014/main" id="{C961E36B-6363-4371-806E-AA90940A5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3072"/>
              <a:ext cx="175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FF"/>
                  </a:solidFill>
                </a:rPr>
                <a:t>Excess Demand Function</a:t>
              </a:r>
            </a:p>
          </p:txBody>
        </p:sp>
      </p:grp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4">
            <a:extLst>
              <a:ext uri="{FF2B5EF4-FFF2-40B4-BE49-F238E27FC236}">
                <a16:creationId xmlns:a16="http://schemas.microsoft.com/office/drawing/2014/main" id="{20620BBF-3370-4AB9-98B8-9618F2623D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EB6CB9-D852-49BA-8590-C25929955B9B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9E459104-FC51-4E12-9A15-0A74409C4E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Combined Modal Split/Traffic Assignment Formulation</a:t>
            </a:r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307C35E2-FDB5-46EB-859F-35C9884D0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19200"/>
          <a:ext cx="7010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657600" imgH="482600" progId="Equation.3">
                  <p:embed/>
                </p:oleObj>
              </mc:Choice>
              <mc:Fallback>
                <p:oleObj r:id="rId2" imgW="3657600" imgH="482600" progId="Equation.3">
                  <p:embed/>
                  <p:pic>
                    <p:nvPicPr>
                      <p:cNvPr id="71684" name="Object 4">
                        <a:extLst>
                          <a:ext uri="{FF2B5EF4-FFF2-40B4-BE49-F238E27FC236}">
                            <a16:creationId xmlns:a16="http://schemas.microsoft.com/office/drawing/2014/main" id="{307C35E2-FDB5-46EB-859F-35C9884D00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70104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6">
            <a:extLst>
              <a:ext uri="{FF2B5EF4-FFF2-40B4-BE49-F238E27FC236}">
                <a16:creationId xmlns:a16="http://schemas.microsoft.com/office/drawing/2014/main" id="{C30FFA33-1AC6-441B-9187-1A0BE33372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514600"/>
          <a:ext cx="26670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96394" imgH="342751" progId="Equation.3">
                  <p:embed/>
                </p:oleObj>
              </mc:Choice>
              <mc:Fallback>
                <p:oleObj r:id="rId4" imgW="1396394" imgH="342751" progId="Equation.3">
                  <p:embed/>
                  <p:pic>
                    <p:nvPicPr>
                      <p:cNvPr id="71685" name="Object 6">
                        <a:extLst>
                          <a:ext uri="{FF2B5EF4-FFF2-40B4-BE49-F238E27FC236}">
                            <a16:creationId xmlns:a16="http://schemas.microsoft.com/office/drawing/2014/main" id="{C30FFA33-1AC6-441B-9187-1A0BE33372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14600"/>
                        <a:ext cx="26670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8">
            <a:extLst>
              <a:ext uri="{FF2B5EF4-FFF2-40B4-BE49-F238E27FC236}">
                <a16:creationId xmlns:a16="http://schemas.microsoft.com/office/drawing/2014/main" id="{BA4148C6-BD3D-46D3-8A20-3710651B7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00400"/>
          <a:ext cx="22098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65200" imgH="228600" progId="Equation.3">
                  <p:embed/>
                </p:oleObj>
              </mc:Choice>
              <mc:Fallback>
                <p:oleObj r:id="rId6" imgW="965200" imgH="228600" progId="Equation.3">
                  <p:embed/>
                  <p:pic>
                    <p:nvPicPr>
                      <p:cNvPr id="71686" name="Object 8">
                        <a:extLst>
                          <a:ext uri="{FF2B5EF4-FFF2-40B4-BE49-F238E27FC236}">
                            <a16:creationId xmlns:a16="http://schemas.microsoft.com/office/drawing/2014/main" id="{BA4148C6-BD3D-46D3-8A20-3710651B7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00400"/>
                        <a:ext cx="22098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10">
            <a:extLst>
              <a:ext uri="{FF2B5EF4-FFF2-40B4-BE49-F238E27FC236}">
                <a16:creationId xmlns:a16="http://schemas.microsoft.com/office/drawing/2014/main" id="{E2A20CD4-575E-4D4F-B688-506E1A892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810000"/>
          <a:ext cx="25908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17115" imgH="215806" progId="Equation.3">
                  <p:embed/>
                </p:oleObj>
              </mc:Choice>
              <mc:Fallback>
                <p:oleObj r:id="rId8" imgW="1117115" imgH="215806" progId="Equation.3">
                  <p:embed/>
                  <p:pic>
                    <p:nvPicPr>
                      <p:cNvPr id="71687" name="Object 10">
                        <a:extLst>
                          <a:ext uri="{FF2B5EF4-FFF2-40B4-BE49-F238E27FC236}">
                            <a16:creationId xmlns:a16="http://schemas.microsoft.com/office/drawing/2014/main" id="{E2A20CD4-575E-4D4F-B688-506E1A892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10000"/>
                        <a:ext cx="25908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Text Box 11">
            <a:extLst>
              <a:ext uri="{FF2B5EF4-FFF2-40B4-BE49-F238E27FC236}">
                <a16:creationId xmlns:a16="http://schemas.microsoft.com/office/drawing/2014/main" id="{F30DF3FA-8F85-4927-9883-B9483F6AF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19812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Subject to:</a:t>
            </a:r>
          </a:p>
        </p:txBody>
      </p:sp>
      <p:sp>
        <p:nvSpPr>
          <p:cNvPr id="71689" name="Text Box 12">
            <a:extLst>
              <a:ext uri="{FF2B5EF4-FFF2-40B4-BE49-F238E27FC236}">
                <a16:creationId xmlns:a16="http://schemas.microsoft.com/office/drawing/2014/main" id="{A2A77518-94AB-4275-9270-87C210687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438400"/>
            <a:ext cx="2778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Excess Demand Function</a:t>
            </a:r>
          </a:p>
        </p:txBody>
      </p:sp>
      <p:sp>
        <p:nvSpPr>
          <p:cNvPr id="71690" name="AutoShape 13">
            <a:extLst>
              <a:ext uri="{FF2B5EF4-FFF2-40B4-BE49-F238E27FC236}">
                <a16:creationId xmlns:a16="http://schemas.microsoft.com/office/drawing/2014/main" id="{3B73568B-19FE-4096-8BBD-B0413ABAA4E5}"/>
              </a:ext>
            </a:extLst>
          </p:cNvPr>
          <p:cNvSpPr>
            <a:spLocks/>
          </p:cNvSpPr>
          <p:nvPr/>
        </p:nvSpPr>
        <p:spPr bwMode="auto">
          <a:xfrm rot="-5430306">
            <a:off x="5899944" y="653256"/>
            <a:ext cx="312738" cy="3121025"/>
          </a:xfrm>
          <a:prstGeom prst="leftBrace">
            <a:avLst>
              <a:gd name="adj1" fmla="val 83164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71691" name="Object 14">
            <a:extLst>
              <a:ext uri="{FF2B5EF4-FFF2-40B4-BE49-F238E27FC236}">
                <a16:creationId xmlns:a16="http://schemas.microsoft.com/office/drawing/2014/main" id="{C152DF3B-1844-4885-8160-87648AB776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352800"/>
          <a:ext cx="1524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787058" imgH="266584" progId="Equation.3">
                  <p:embed/>
                </p:oleObj>
              </mc:Choice>
              <mc:Fallback>
                <p:oleObj r:id="rId10" imgW="787058" imgH="266584" progId="Equation.3">
                  <p:embed/>
                  <p:pic>
                    <p:nvPicPr>
                      <p:cNvPr id="71691" name="Object 14">
                        <a:extLst>
                          <a:ext uri="{FF2B5EF4-FFF2-40B4-BE49-F238E27FC236}">
                            <a16:creationId xmlns:a16="http://schemas.microsoft.com/office/drawing/2014/main" id="{C152DF3B-1844-4885-8160-87648AB776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352800"/>
                        <a:ext cx="1524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2" name="Line 15">
            <a:extLst>
              <a:ext uri="{FF2B5EF4-FFF2-40B4-BE49-F238E27FC236}">
                <a16:creationId xmlns:a16="http://schemas.microsoft.com/office/drawing/2014/main" id="{11A81C03-0249-43EE-861E-8D5B727E0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743200"/>
            <a:ext cx="762000" cy="5334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71693" name="Line 16">
            <a:extLst>
              <a:ext uri="{FF2B5EF4-FFF2-40B4-BE49-F238E27FC236}">
                <a16:creationId xmlns:a16="http://schemas.microsoft.com/office/drawing/2014/main" id="{F07DA1CD-07F7-4B12-B550-CFF521E85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743200"/>
            <a:ext cx="2667000" cy="4572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71694" name="Text Box 17">
            <a:extLst>
              <a:ext uri="{FF2B5EF4-FFF2-40B4-BE49-F238E27FC236}">
                <a16:creationId xmlns:a16="http://schemas.microsoft.com/office/drawing/2014/main" id="{616872F6-0BBD-4388-95F1-91C09D8D2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810000"/>
            <a:ext cx="210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Vehicular Demand</a:t>
            </a:r>
          </a:p>
        </p:txBody>
      </p:sp>
      <p:sp>
        <p:nvSpPr>
          <p:cNvPr id="71695" name="Line 18">
            <a:extLst>
              <a:ext uri="{FF2B5EF4-FFF2-40B4-BE49-F238E27FC236}">
                <a16:creationId xmlns:a16="http://schemas.microsoft.com/office/drawing/2014/main" id="{CC8D2B61-B25C-44E8-9BA8-83DA6F59C1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1981200"/>
            <a:ext cx="762000" cy="1447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71696" name="Line 19">
            <a:extLst>
              <a:ext uri="{FF2B5EF4-FFF2-40B4-BE49-F238E27FC236}">
                <a16:creationId xmlns:a16="http://schemas.microsoft.com/office/drawing/2014/main" id="{3221A0DD-2AAB-4781-B0E4-2D431ABCA4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6800" y="2057400"/>
            <a:ext cx="1219200" cy="1219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graphicFrame>
        <p:nvGraphicFramePr>
          <p:cNvPr id="71697" name="Object 21">
            <a:extLst>
              <a:ext uri="{FF2B5EF4-FFF2-40B4-BE49-F238E27FC236}">
                <a16:creationId xmlns:a16="http://schemas.microsoft.com/office/drawing/2014/main" id="{9A79EB4D-D21D-44FD-9B47-89831CBCB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3276600"/>
          <a:ext cx="3984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90335" imgH="215713" progId="Equation.3">
                  <p:embed/>
                </p:oleObj>
              </mc:Choice>
              <mc:Fallback>
                <p:oleObj r:id="rId12" imgW="190335" imgH="215713" progId="Equation.3">
                  <p:embed/>
                  <p:pic>
                    <p:nvPicPr>
                      <p:cNvPr id="71697" name="Object 21">
                        <a:extLst>
                          <a:ext uri="{FF2B5EF4-FFF2-40B4-BE49-F238E27FC236}">
                            <a16:creationId xmlns:a16="http://schemas.microsoft.com/office/drawing/2014/main" id="{9A79EB4D-D21D-44FD-9B47-89831CBCB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276600"/>
                        <a:ext cx="3984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8" name="Text Box 22">
            <a:extLst>
              <a:ext uri="{FF2B5EF4-FFF2-40B4-BE49-F238E27FC236}">
                <a16:creationId xmlns:a16="http://schemas.microsoft.com/office/drawing/2014/main" id="{D6B11112-403D-43CD-8E96-4643A8168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657600"/>
            <a:ext cx="1825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Transit Demand</a:t>
            </a:r>
          </a:p>
        </p:txBody>
      </p:sp>
      <p:graphicFrame>
        <p:nvGraphicFramePr>
          <p:cNvPr id="71699" name="Object 24">
            <a:extLst>
              <a:ext uri="{FF2B5EF4-FFF2-40B4-BE49-F238E27FC236}">
                <a16:creationId xmlns:a16="http://schemas.microsoft.com/office/drawing/2014/main" id="{E675CD15-AC16-4125-9F8B-273FDB2E72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4800600"/>
          <a:ext cx="3657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968500" imgH="482600" progId="Equation.3">
                  <p:embed/>
                </p:oleObj>
              </mc:Choice>
              <mc:Fallback>
                <p:oleObj r:id="rId14" imgW="1968500" imgH="482600" progId="Equation.3">
                  <p:embed/>
                  <p:pic>
                    <p:nvPicPr>
                      <p:cNvPr id="71699" name="Object 24">
                        <a:extLst>
                          <a:ext uri="{FF2B5EF4-FFF2-40B4-BE49-F238E27FC236}">
                            <a16:creationId xmlns:a16="http://schemas.microsoft.com/office/drawing/2014/main" id="{E675CD15-AC16-4125-9F8B-273FDB2E7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00600"/>
                        <a:ext cx="36576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0" name="Object 26">
            <a:extLst>
              <a:ext uri="{FF2B5EF4-FFF2-40B4-BE49-F238E27FC236}">
                <a16:creationId xmlns:a16="http://schemas.microsoft.com/office/drawing/2014/main" id="{AA0E763A-3A5D-4E67-9981-0C8C979315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4800600"/>
          <a:ext cx="35814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79600" imgH="444500" progId="Equation.3">
                  <p:embed/>
                </p:oleObj>
              </mc:Choice>
              <mc:Fallback>
                <p:oleObj r:id="rId16" imgW="1879600" imgH="444500" progId="Equation.3">
                  <p:embed/>
                  <p:pic>
                    <p:nvPicPr>
                      <p:cNvPr id="71700" name="Object 26">
                        <a:extLst>
                          <a:ext uri="{FF2B5EF4-FFF2-40B4-BE49-F238E27FC236}">
                            <a16:creationId xmlns:a16="http://schemas.microsoft.com/office/drawing/2014/main" id="{AA0E763A-3A5D-4E67-9981-0C8C97931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800600"/>
                        <a:ext cx="35814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01" name="Text Box 27">
            <a:extLst>
              <a:ext uri="{FF2B5EF4-FFF2-40B4-BE49-F238E27FC236}">
                <a16:creationId xmlns:a16="http://schemas.microsoft.com/office/drawing/2014/main" id="{E1AA1E31-C2A2-4360-B252-F39660EE5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4419600"/>
            <a:ext cx="1725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At Equilibrium</a:t>
            </a:r>
          </a:p>
        </p:txBody>
      </p:sp>
      <p:sp>
        <p:nvSpPr>
          <p:cNvPr id="71702" name="AutoShape 28">
            <a:extLst>
              <a:ext uri="{FF2B5EF4-FFF2-40B4-BE49-F238E27FC236}">
                <a16:creationId xmlns:a16="http://schemas.microsoft.com/office/drawing/2014/main" id="{31B93DE9-5BD4-4B40-AE53-2584EF70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181600"/>
            <a:ext cx="685800" cy="76200"/>
          </a:xfrm>
          <a:prstGeom prst="rightArrow">
            <a:avLst>
              <a:gd name="adj1" fmla="val 50000"/>
              <a:gd name="adj2" fmla="val 2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1703" name="Text Box 29">
            <a:extLst>
              <a:ext uri="{FF2B5EF4-FFF2-40B4-BE49-F238E27FC236}">
                <a16:creationId xmlns:a16="http://schemas.microsoft.com/office/drawing/2014/main" id="{D98443D6-E7E1-4704-9A84-EDD51BE2F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4368800"/>
            <a:ext cx="3140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Logit Modal Split for Transit</a:t>
            </a: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4FDDF8DF-4AF0-4B49-9D42-E9AAB92CA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7729537" cy="914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Excess Demand Formulation: A Special Case for Fixed Demand Stochastic User Equilibrium Problem</a:t>
            </a:r>
          </a:p>
        </p:txBody>
      </p:sp>
      <p:sp>
        <p:nvSpPr>
          <p:cNvPr id="76803" name="Text Box 11">
            <a:extLst>
              <a:ext uri="{FF2B5EF4-FFF2-40B4-BE49-F238E27FC236}">
                <a16:creationId xmlns:a16="http://schemas.microsoft.com/office/drawing/2014/main" id="{780FA91E-B4CA-4D84-B7F6-075EF255D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849469"/>
            <a:ext cx="2525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Travel Demand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Conservation Constraints</a:t>
            </a:r>
          </a:p>
        </p:txBody>
      </p:sp>
      <p:sp>
        <p:nvSpPr>
          <p:cNvPr id="76804" name="Text Box 13">
            <a:extLst>
              <a:ext uri="{FF2B5EF4-FFF2-40B4-BE49-F238E27FC236}">
                <a16:creationId xmlns:a16="http://schemas.microsoft.com/office/drawing/2014/main" id="{124E2632-11D0-4A63-A27D-9D7B711BC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648200"/>
            <a:ext cx="2409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Definitional Constraints</a:t>
            </a:r>
          </a:p>
        </p:txBody>
      </p:sp>
      <p:sp>
        <p:nvSpPr>
          <p:cNvPr id="76805" name="Text Box 15">
            <a:extLst>
              <a:ext uri="{FF2B5EF4-FFF2-40B4-BE49-F238E27FC236}">
                <a16:creationId xmlns:a16="http://schemas.microsoft.com/office/drawing/2014/main" id="{AD2AAC22-3B17-4639-A24C-B96C24B0F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4617" y="5190970"/>
            <a:ext cx="26917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Non-negativity Constraints</a:t>
            </a:r>
          </a:p>
        </p:txBody>
      </p:sp>
      <p:sp>
        <p:nvSpPr>
          <p:cNvPr id="76806" name="Text Box 17">
            <a:extLst>
              <a:ext uri="{FF2B5EF4-FFF2-40B4-BE49-F238E27FC236}">
                <a16:creationId xmlns:a16="http://schemas.microsoft.com/office/drawing/2014/main" id="{141A18F9-3F61-447D-98BF-3F8A46040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97668"/>
            <a:ext cx="5445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ea typeface="宋体" panose="02010600030101010101" pitchFamily="2" charset="-122"/>
              </a:rPr>
              <a:t>Entropy term to capture the variability of user response</a:t>
            </a:r>
          </a:p>
        </p:txBody>
      </p:sp>
      <p:sp>
        <p:nvSpPr>
          <p:cNvPr id="76807" name="Rectangle 18">
            <a:extLst>
              <a:ext uri="{FF2B5EF4-FFF2-40B4-BE49-F238E27FC236}">
                <a16:creationId xmlns:a16="http://schemas.microsoft.com/office/drawing/2014/main" id="{E089BEF1-C9CF-46A2-91FF-DD1F6A468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89325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subject to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808" name="Rectangle 6">
            <a:extLst>
              <a:ext uri="{FF2B5EF4-FFF2-40B4-BE49-F238E27FC236}">
                <a16:creationId xmlns:a16="http://schemas.microsoft.com/office/drawing/2014/main" id="{4F4EB07C-8C80-4183-AA4D-B5A768AF7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504801"/>
            <a:ext cx="7807325" cy="276999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200" dirty="0">
                <a:latin typeface="+mn-lt"/>
              </a:rPr>
              <a:t>Fisk, C., 1980. Some developments in equilibrium traffic assignment. </a:t>
            </a:r>
            <a:r>
              <a:rPr lang="en-US" altLang="en-US" sz="1200" i="1" dirty="0">
                <a:latin typeface="+mn-lt"/>
              </a:rPr>
              <a:t>Transportation Research Part B</a:t>
            </a:r>
            <a:r>
              <a:rPr lang="en-US" altLang="en-US" sz="1200" dirty="0">
                <a:latin typeface="+mn-lt"/>
              </a:rPr>
              <a:t> 14(3), 243-255. </a:t>
            </a:r>
          </a:p>
        </p:txBody>
      </p:sp>
      <p:graphicFrame>
        <p:nvGraphicFramePr>
          <p:cNvPr id="76809" name="Object 18">
            <a:extLst>
              <a:ext uri="{FF2B5EF4-FFF2-40B4-BE49-F238E27FC236}">
                <a16:creationId xmlns:a16="http://schemas.microsoft.com/office/drawing/2014/main" id="{16F7F27C-63EB-4C30-B98B-DEE5AB027B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22659"/>
              </p:ext>
            </p:extLst>
          </p:nvPr>
        </p:nvGraphicFramePr>
        <p:xfrm>
          <a:off x="76200" y="5213350"/>
          <a:ext cx="3455987" cy="43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300" imgH="241300" progId="Equation.3">
                  <p:embed/>
                </p:oleObj>
              </mc:Choice>
              <mc:Fallback>
                <p:oleObj name="Equation" r:id="rId2" imgW="1892300" imgH="241300" progId="Equation.3">
                  <p:embed/>
                  <p:pic>
                    <p:nvPicPr>
                      <p:cNvPr id="76809" name="Object 18">
                        <a:extLst>
                          <a:ext uri="{FF2B5EF4-FFF2-40B4-BE49-F238E27FC236}">
                            <a16:creationId xmlns:a16="http://schemas.microsoft.com/office/drawing/2014/main" id="{16F7F27C-63EB-4C30-B98B-DEE5AB027B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213350"/>
                        <a:ext cx="3455987" cy="43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9">
            <a:extLst>
              <a:ext uri="{FF2B5EF4-FFF2-40B4-BE49-F238E27FC236}">
                <a16:creationId xmlns:a16="http://schemas.microsoft.com/office/drawing/2014/main" id="{725DCB75-B355-46EB-A3B4-95BCDA291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923724"/>
              </p:ext>
            </p:extLst>
          </p:nvPr>
        </p:nvGraphicFramePr>
        <p:xfrm>
          <a:off x="76200" y="4543425"/>
          <a:ext cx="34559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0" imgH="342900" progId="Equation.3">
                  <p:embed/>
                </p:oleObj>
              </mc:Choice>
              <mc:Fallback>
                <p:oleObj name="Equation" r:id="rId4" imgW="1651000" imgH="342900" progId="Equation.3">
                  <p:embed/>
                  <p:pic>
                    <p:nvPicPr>
                      <p:cNvPr id="76810" name="Object 19">
                        <a:extLst>
                          <a:ext uri="{FF2B5EF4-FFF2-40B4-BE49-F238E27FC236}">
                            <a16:creationId xmlns:a16="http://schemas.microsoft.com/office/drawing/2014/main" id="{725DCB75-B355-46EB-A3B4-95BCDA2911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543425"/>
                        <a:ext cx="34559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1" name="Object 20">
            <a:extLst>
              <a:ext uri="{FF2B5EF4-FFF2-40B4-BE49-F238E27FC236}">
                <a16:creationId xmlns:a16="http://schemas.microsoft.com/office/drawing/2014/main" id="{6FA5060F-3CCC-4F3A-A490-8A0DE277E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175518"/>
              </p:ext>
            </p:extLst>
          </p:nvPr>
        </p:nvGraphicFramePr>
        <p:xfrm>
          <a:off x="76200" y="3933825"/>
          <a:ext cx="3584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14500" imgH="342900" progId="Equation.3">
                  <p:embed/>
                </p:oleObj>
              </mc:Choice>
              <mc:Fallback>
                <p:oleObj name="Equation" r:id="rId6" imgW="1714500" imgH="342900" progId="Equation.3">
                  <p:embed/>
                  <p:pic>
                    <p:nvPicPr>
                      <p:cNvPr id="76811" name="Object 20">
                        <a:extLst>
                          <a:ext uri="{FF2B5EF4-FFF2-40B4-BE49-F238E27FC236}">
                            <a16:creationId xmlns:a16="http://schemas.microsoft.com/office/drawing/2014/main" id="{6FA5060F-3CCC-4F3A-A490-8A0DE277E4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933825"/>
                        <a:ext cx="35845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21">
            <a:extLst>
              <a:ext uri="{FF2B5EF4-FFF2-40B4-BE49-F238E27FC236}">
                <a16:creationId xmlns:a16="http://schemas.microsoft.com/office/drawing/2014/main" id="{0464876F-36C6-4E02-B3CB-FCA2321F01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218490"/>
              </p:ext>
            </p:extLst>
          </p:nvPr>
        </p:nvGraphicFramePr>
        <p:xfrm>
          <a:off x="0" y="1310999"/>
          <a:ext cx="5462587" cy="822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98800" imgH="482600" progId="Equation.3">
                  <p:embed/>
                </p:oleObj>
              </mc:Choice>
              <mc:Fallback>
                <p:oleObj name="Equation" r:id="rId8" imgW="3098800" imgH="482600" progId="Equation.3">
                  <p:embed/>
                  <p:pic>
                    <p:nvPicPr>
                      <p:cNvPr id="76812" name="Object 21">
                        <a:extLst>
                          <a:ext uri="{FF2B5EF4-FFF2-40B4-BE49-F238E27FC236}">
                            <a16:creationId xmlns:a16="http://schemas.microsoft.com/office/drawing/2014/main" id="{0464876F-36C6-4E02-B3CB-FCA2321F01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10999"/>
                        <a:ext cx="5462587" cy="822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Object 22">
            <a:extLst>
              <a:ext uri="{FF2B5EF4-FFF2-40B4-BE49-F238E27FC236}">
                <a16:creationId xmlns:a16="http://schemas.microsoft.com/office/drawing/2014/main" id="{CAA7A146-A79E-4A4A-81A1-F904722F4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707339"/>
              </p:ext>
            </p:extLst>
          </p:nvPr>
        </p:nvGraphicFramePr>
        <p:xfrm>
          <a:off x="2953711" y="5638800"/>
          <a:ext cx="1277012" cy="858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39392" imgH="634725" progId="Equation.3">
                  <p:embed/>
                </p:oleObj>
              </mc:Choice>
              <mc:Fallback>
                <p:oleObj name="Equation" r:id="rId10" imgW="939392" imgH="634725" progId="Equation.3">
                  <p:embed/>
                  <p:pic>
                    <p:nvPicPr>
                      <p:cNvPr id="76813" name="Object 22">
                        <a:extLst>
                          <a:ext uri="{FF2B5EF4-FFF2-40B4-BE49-F238E27FC236}">
                            <a16:creationId xmlns:a16="http://schemas.microsoft.com/office/drawing/2014/main" id="{CAA7A146-A79E-4A4A-81A1-F904722F43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711" y="5638800"/>
                        <a:ext cx="1277012" cy="858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4" name="Text Box 15">
            <a:extLst>
              <a:ext uri="{FF2B5EF4-FFF2-40B4-BE49-F238E27FC236}">
                <a16:creationId xmlns:a16="http://schemas.microsoft.com/office/drawing/2014/main" id="{AFE21699-044C-42B4-BF24-E59B94A9A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2" y="5728859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KKT Conditions give</a:t>
            </a:r>
          </a:p>
        </p:txBody>
      </p:sp>
      <p:sp>
        <p:nvSpPr>
          <p:cNvPr id="76815" name="Slide Number Placeholder 5">
            <a:extLst>
              <a:ext uri="{FF2B5EF4-FFF2-40B4-BE49-F238E27FC236}">
                <a16:creationId xmlns:a16="http://schemas.microsoft.com/office/drawing/2014/main" id="{38EBBC4D-F148-4364-89EE-A1BC7D73F7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AA8FEE-344E-462D-8E6C-3C2CC51579A8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57A5DD9-A708-400E-9F92-7D58D9560E0D}"/>
              </a:ext>
            </a:extLst>
          </p:cNvPr>
          <p:cNvSpPr/>
          <p:nvPr/>
        </p:nvSpPr>
        <p:spPr>
          <a:xfrm rot="16200000">
            <a:off x="3658674" y="913326"/>
            <a:ext cx="515939" cy="249928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120D-1BEE-447B-9997-2FC3779D39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1" y="1354807"/>
            <a:ext cx="4343400" cy="27999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7AEC46-5B41-4D37-9CC2-F0D5D7E14A0A}"/>
              </a:ext>
            </a:extLst>
          </p:cNvPr>
          <p:cNvCxnSpPr>
            <a:cxnSpLocks/>
          </p:cNvCxnSpPr>
          <p:nvPr/>
        </p:nvCxnSpPr>
        <p:spPr>
          <a:xfrm flipV="1">
            <a:off x="2953711" y="2069068"/>
            <a:ext cx="0" cy="597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1">
            <a:extLst>
              <a:ext uri="{FF2B5EF4-FFF2-40B4-BE49-F238E27FC236}">
                <a16:creationId xmlns:a16="http://schemas.microsoft.com/office/drawing/2014/main" id="{2A6742ED-FB53-4347-8588-419AFBC14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401" y="2590800"/>
            <a:ext cx="2967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Related to the scale parameter</a:t>
            </a:r>
          </a:p>
        </p:txBody>
      </p:sp>
      <p:graphicFrame>
        <p:nvGraphicFramePr>
          <p:cNvPr id="24" name="Object 12">
            <a:extLst>
              <a:ext uri="{FF2B5EF4-FFF2-40B4-BE49-F238E27FC236}">
                <a16:creationId xmlns:a16="http://schemas.microsoft.com/office/drawing/2014/main" id="{83817A67-A0CE-475C-9341-161B2990E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77353"/>
              </p:ext>
            </p:extLst>
          </p:nvPr>
        </p:nvGraphicFramePr>
        <p:xfrm>
          <a:off x="2286000" y="2895600"/>
          <a:ext cx="1348617" cy="64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14400" imgH="419100" progId="Equation.3">
                  <p:embed/>
                </p:oleObj>
              </mc:Choice>
              <mc:Fallback>
                <p:oleObj name="Equation" r:id="rId13" imgW="914400" imgH="419100" progId="Equation.3">
                  <p:embed/>
                  <p:pic>
                    <p:nvPicPr>
                      <p:cNvPr id="24587" name="Object 12">
                        <a:extLst>
                          <a:ext uri="{FF2B5EF4-FFF2-40B4-BE49-F238E27FC236}">
                            <a16:creationId xmlns:a16="http://schemas.microsoft.com/office/drawing/2014/main" id="{4AA4A881-C5F3-4B5A-943E-4BCCE9B600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895600"/>
                        <a:ext cx="1348617" cy="64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256497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5">
            <a:extLst>
              <a:ext uri="{FF2B5EF4-FFF2-40B4-BE49-F238E27FC236}">
                <a16:creationId xmlns:a16="http://schemas.microsoft.com/office/drawing/2014/main" id="{7B79451E-FB18-4AE1-84BC-17F109177F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9A5AC4-44C9-4DC8-8514-27D9E24C72B6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A95A6979-A569-48B2-B64F-5AF564585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058150" cy="914400"/>
          </a:xfrm>
        </p:spPr>
        <p:txBody>
          <a:bodyPr/>
          <a:lstStyle/>
          <a:p>
            <a:r>
              <a:rPr lang="en-US" altLang="en-US" sz="3200"/>
              <a:t>Recent Advanced Closed-form Discrete Choice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90ECF-7DFD-4F88-A128-DA5DC8A1344F}"/>
              </a:ext>
            </a:extLst>
          </p:cNvPr>
          <p:cNvSpPr/>
          <p:nvPr/>
        </p:nvSpPr>
        <p:spPr>
          <a:xfrm>
            <a:off x="5562600" y="1447800"/>
            <a:ext cx="36576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CC"/>
                </a:solidFill>
                <a:latin typeface="+mn-lt"/>
              </a:rPr>
              <a:t>Mode choice analysis</a:t>
            </a:r>
          </a:p>
          <a:p>
            <a:pPr>
              <a:defRPr/>
            </a:pPr>
            <a:r>
              <a:rPr lang="en-US" b="1" dirty="0">
                <a:solidFill>
                  <a:srgbClr val="0000CC"/>
                </a:solidFill>
                <a:latin typeface="+mn-lt"/>
              </a:rPr>
              <a:t>U.S. Department of Transportation</a:t>
            </a:r>
          </a:p>
          <a:p>
            <a:pPr>
              <a:defRPr/>
            </a:pPr>
            <a:r>
              <a:rPr lang="en-US" b="1" dirty="0">
                <a:solidFill>
                  <a:srgbClr val="0000CC"/>
                </a:solidFill>
                <a:latin typeface="+mn-lt"/>
              </a:rPr>
              <a:t>Federal Transit Administration </a:t>
            </a:r>
          </a:p>
          <a:p>
            <a:pPr>
              <a:defRPr/>
            </a:pPr>
            <a:r>
              <a:rPr lang="en-US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b="1" dirty="0" err="1">
                <a:solidFill>
                  <a:srgbClr val="0000CC"/>
                </a:solidFill>
                <a:latin typeface="+mn-lt"/>
              </a:rPr>
              <a:t>Koppelman</a:t>
            </a:r>
            <a:r>
              <a:rPr lang="en-US" b="1" dirty="0">
                <a:solidFill>
                  <a:srgbClr val="0000CC"/>
                </a:solidFill>
                <a:latin typeface="+mn-lt"/>
              </a:rPr>
              <a:t> and </a:t>
            </a:r>
            <a:r>
              <a:rPr lang="en-US" b="1" dirty="0" err="1">
                <a:solidFill>
                  <a:srgbClr val="0000CC"/>
                </a:solidFill>
                <a:latin typeface="+mn-lt"/>
              </a:rPr>
              <a:t>Bhat</a:t>
            </a:r>
            <a:r>
              <a:rPr lang="en-US" b="1" dirty="0">
                <a:solidFill>
                  <a:srgbClr val="0000CC"/>
                </a:solidFill>
                <a:latin typeface="+mn-lt"/>
              </a:rPr>
              <a:t>, 2006)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58C72-5528-42F7-9A2D-71BC831C1776}"/>
              </a:ext>
            </a:extLst>
          </p:cNvPr>
          <p:cNvSpPr/>
          <p:nvPr/>
        </p:nvSpPr>
        <p:spPr>
          <a:xfrm>
            <a:off x="6096000" y="3733800"/>
            <a:ext cx="3048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Route choice analysis</a:t>
            </a: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Bekhor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and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Prashker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, 1999)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57789D-D9BA-452C-BC77-F0A9BC846E7D}"/>
              </a:ext>
            </a:extLst>
          </p:cNvPr>
          <p:cNvSpPr/>
          <p:nvPr/>
        </p:nvSpPr>
        <p:spPr>
          <a:xfrm>
            <a:off x="762000" y="6002338"/>
            <a:ext cx="73914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err="1">
                <a:latin typeface="+mj-lt"/>
              </a:rPr>
              <a:t>Bhat</a:t>
            </a:r>
            <a:r>
              <a:rPr lang="en-US" sz="1200" dirty="0">
                <a:latin typeface="+mj-lt"/>
              </a:rPr>
              <a:t>, C. R., &amp; </a:t>
            </a:r>
            <a:r>
              <a:rPr lang="en-US" sz="1200" dirty="0" err="1">
                <a:latin typeface="+mj-lt"/>
              </a:rPr>
              <a:t>Guo</a:t>
            </a:r>
            <a:r>
              <a:rPr lang="en-US" sz="1200" dirty="0">
                <a:latin typeface="+mj-lt"/>
              </a:rPr>
              <a:t>, J. (2004). A mixed spatially correlated </a:t>
            </a:r>
            <a:r>
              <a:rPr lang="en-US" sz="1200" dirty="0" err="1">
                <a:latin typeface="+mj-lt"/>
              </a:rPr>
              <a:t>logit</a:t>
            </a:r>
            <a:r>
              <a:rPr lang="en-US" sz="1200" dirty="0">
                <a:latin typeface="+mj-lt"/>
              </a:rPr>
              <a:t> model: formulation and application to residential choice modeling. </a:t>
            </a:r>
            <a:r>
              <a:rPr lang="en-US" sz="1200" i="1" dirty="0">
                <a:latin typeface="+mj-lt"/>
              </a:rPr>
              <a:t>Transportation Research Part B: Methodological</a:t>
            </a:r>
            <a:r>
              <a:rPr lang="en-US" sz="1200" dirty="0">
                <a:latin typeface="+mj-lt"/>
              </a:rPr>
              <a:t>, </a:t>
            </a:r>
            <a:r>
              <a:rPr lang="en-US" sz="1200" i="1" dirty="0">
                <a:latin typeface="+mj-lt"/>
              </a:rPr>
              <a:t>38</a:t>
            </a:r>
            <a:r>
              <a:rPr lang="en-US" sz="1200" dirty="0">
                <a:latin typeface="+mj-lt"/>
              </a:rPr>
              <a:t>(2), 147-168.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CAB02-FF91-4E2A-871B-567D26E34AFF}"/>
              </a:ext>
            </a:extLst>
          </p:cNvPr>
          <p:cNvSpPr/>
          <p:nvPr/>
        </p:nvSpPr>
        <p:spPr>
          <a:xfrm>
            <a:off x="6172200" y="4724400"/>
            <a:ext cx="3048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3300"/>
                </a:solidFill>
                <a:latin typeface="+mn-lt"/>
              </a:rPr>
              <a:t>Location choice analysis</a:t>
            </a:r>
          </a:p>
          <a:p>
            <a:pPr>
              <a:defRPr/>
            </a:pPr>
            <a:r>
              <a:rPr lang="en-US" b="1" dirty="0">
                <a:solidFill>
                  <a:srgbClr val="003300"/>
                </a:solidFill>
                <a:latin typeface="+mn-lt"/>
              </a:rPr>
              <a:t>(</a:t>
            </a:r>
            <a:r>
              <a:rPr lang="en-US" b="1" dirty="0" err="1">
                <a:solidFill>
                  <a:srgbClr val="003300"/>
                </a:solidFill>
                <a:latin typeface="+mn-lt"/>
              </a:rPr>
              <a:t>Bhat</a:t>
            </a:r>
            <a:r>
              <a:rPr lang="en-US" b="1" dirty="0">
                <a:solidFill>
                  <a:srgbClr val="003300"/>
                </a:solidFill>
                <a:latin typeface="+mn-lt"/>
              </a:rPr>
              <a:t> and </a:t>
            </a:r>
            <a:r>
              <a:rPr lang="en-US" b="1" dirty="0" err="1">
                <a:solidFill>
                  <a:srgbClr val="003300"/>
                </a:solidFill>
                <a:latin typeface="+mn-lt"/>
              </a:rPr>
              <a:t>Guo</a:t>
            </a:r>
            <a:r>
              <a:rPr lang="en-US" b="1" dirty="0">
                <a:solidFill>
                  <a:srgbClr val="003300"/>
                </a:solidFill>
                <a:latin typeface="+mn-lt"/>
              </a:rPr>
              <a:t>, 2004)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29BE55-E235-4998-9C6A-9CDD0A73AD70}"/>
              </a:ext>
            </a:extLst>
          </p:cNvPr>
          <p:cNvSpPr/>
          <p:nvPr/>
        </p:nvSpPr>
        <p:spPr>
          <a:xfrm>
            <a:off x="762000" y="5588000"/>
            <a:ext cx="70866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err="1">
                <a:latin typeface="+mj-lt"/>
              </a:rPr>
              <a:t>Koppelman</a:t>
            </a:r>
            <a:r>
              <a:rPr lang="en-US" sz="1200" dirty="0">
                <a:latin typeface="+mj-lt"/>
              </a:rPr>
              <a:t>, F. S., &amp; </a:t>
            </a:r>
            <a:r>
              <a:rPr lang="en-US" sz="1200" dirty="0" err="1">
                <a:latin typeface="+mj-lt"/>
              </a:rPr>
              <a:t>Bhat</a:t>
            </a:r>
            <a:r>
              <a:rPr lang="en-US" sz="1200" dirty="0">
                <a:latin typeface="+mj-lt"/>
              </a:rPr>
              <a:t>, C. (2006). A self instructing course in mode choice modeling: multinomial and nested </a:t>
            </a:r>
            <a:r>
              <a:rPr lang="en-US" sz="1200" dirty="0" err="1">
                <a:latin typeface="+mj-lt"/>
              </a:rPr>
              <a:t>logit</a:t>
            </a:r>
            <a:r>
              <a:rPr lang="en-US" sz="1200" dirty="0">
                <a:latin typeface="+mj-lt"/>
              </a:rPr>
              <a:t> models. </a:t>
            </a:r>
            <a:r>
              <a:rPr lang="en-US" sz="1200" i="1" dirty="0">
                <a:latin typeface="+mj-lt"/>
              </a:rPr>
              <a:t>Prepared for US Department of Transportation Federal Transit Administration</a:t>
            </a:r>
            <a:r>
              <a:rPr lang="en-US" sz="1200" dirty="0">
                <a:latin typeface="+mj-lt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F6535-C000-47C9-867D-7E6751F78363}"/>
              </a:ext>
            </a:extLst>
          </p:cNvPr>
          <p:cNvSpPr/>
          <p:nvPr/>
        </p:nvSpPr>
        <p:spPr>
          <a:xfrm>
            <a:off x="762000" y="6396038"/>
            <a:ext cx="72390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err="1">
                <a:latin typeface="+mj-lt"/>
              </a:rPr>
              <a:t>Bekhor</a:t>
            </a:r>
            <a:r>
              <a:rPr lang="en-US" sz="1200" dirty="0">
                <a:latin typeface="+mj-lt"/>
              </a:rPr>
              <a:t>, S., &amp; </a:t>
            </a:r>
            <a:r>
              <a:rPr lang="en-US" sz="1200" dirty="0" err="1">
                <a:latin typeface="+mj-lt"/>
              </a:rPr>
              <a:t>Prashker</a:t>
            </a:r>
            <a:r>
              <a:rPr lang="en-US" sz="1200" dirty="0">
                <a:latin typeface="+mj-lt"/>
              </a:rPr>
              <a:t>, J. N. (1999). Formulations of extended </a:t>
            </a:r>
            <a:r>
              <a:rPr lang="en-US" sz="1200" dirty="0" err="1">
                <a:latin typeface="+mj-lt"/>
              </a:rPr>
              <a:t>logit</a:t>
            </a:r>
            <a:r>
              <a:rPr lang="en-US" sz="1200" dirty="0">
                <a:latin typeface="+mj-lt"/>
              </a:rPr>
              <a:t> stochastic user equilibrium assignments. In </a:t>
            </a:r>
            <a:r>
              <a:rPr lang="en-US" sz="1200" i="1" dirty="0">
                <a:latin typeface="+mj-lt"/>
              </a:rPr>
              <a:t>14th International Symposium on Transportation and Traffic Theory</a:t>
            </a:r>
            <a:r>
              <a:rPr lang="en-US" sz="1200" dirty="0">
                <a:latin typeface="+mj-lt"/>
              </a:rPr>
              <a:t>.</a:t>
            </a:r>
          </a:p>
        </p:txBody>
      </p:sp>
      <p:pic>
        <p:nvPicPr>
          <p:cNvPr id="105482" name="Picture 1">
            <a:extLst>
              <a:ext uri="{FF2B5EF4-FFF2-40B4-BE49-F238E27FC236}">
                <a16:creationId xmlns:a16="http://schemas.microsoft.com/office/drawing/2014/main" id="{23F7E0F8-C2DF-4CCA-A9C0-F1EA45BE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295400"/>
            <a:ext cx="5851525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91061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8251487A-C5A4-456E-A940-857A3D908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7905750" cy="914400"/>
          </a:xfrm>
        </p:spPr>
        <p:txBody>
          <a:bodyPr/>
          <a:lstStyle/>
          <a:p>
            <a:r>
              <a:rPr lang="en-US" altLang="en-US" sz="3200"/>
              <a:t>Closed-Form Route Choice and SUE Models with Gumbel and Weibull Variates</a:t>
            </a:r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051A5763-1CC9-45D4-8744-3E39A9F67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65DAE0AB-877C-46DD-9783-7D998E238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1" name="Rectangle 4">
            <a:extLst>
              <a:ext uri="{FF2B5EF4-FFF2-40B4-BE49-F238E27FC236}">
                <a16:creationId xmlns:a16="http://schemas.microsoft.com/office/drawing/2014/main" id="{077F8740-1029-4D5D-A90F-1C4A6BE0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90A438D3-E63E-4E4E-A1D2-50F0B4840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3" name="Rectangle 8">
            <a:extLst>
              <a:ext uri="{FF2B5EF4-FFF2-40B4-BE49-F238E27FC236}">
                <a16:creationId xmlns:a16="http://schemas.microsoft.com/office/drawing/2014/main" id="{D0120F63-4F12-4B86-81C3-78102DB8F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4" name="Rectangle 10">
            <a:extLst>
              <a:ext uri="{FF2B5EF4-FFF2-40B4-BE49-F238E27FC236}">
                <a16:creationId xmlns:a16="http://schemas.microsoft.com/office/drawing/2014/main" id="{187E6B42-7C58-49EF-9028-35ACBBE4A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5" name="Rectangle 8">
            <a:extLst>
              <a:ext uri="{FF2B5EF4-FFF2-40B4-BE49-F238E27FC236}">
                <a16:creationId xmlns:a16="http://schemas.microsoft.com/office/drawing/2014/main" id="{BEA6FC92-77D5-4C50-89D0-9127891B1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75786" name="Picture 13">
            <a:extLst>
              <a:ext uri="{FF2B5EF4-FFF2-40B4-BE49-F238E27FC236}">
                <a16:creationId xmlns:a16="http://schemas.microsoft.com/office/drawing/2014/main" id="{30E8D3C6-4CA2-45BF-8098-65D95DF6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9075"/>
            <a:ext cx="8229600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DD86AC-0659-4D56-82AC-28D8A34A2174}"/>
              </a:ext>
            </a:extLst>
          </p:cNvPr>
          <p:cNvSpPr/>
          <p:nvPr/>
        </p:nvSpPr>
        <p:spPr>
          <a:xfrm>
            <a:off x="400050" y="6324600"/>
            <a:ext cx="790575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i="1" dirty="0" err="1">
                <a:latin typeface="+mn-lt"/>
              </a:rPr>
              <a:t>Kitthamkesorn</a:t>
            </a:r>
            <a:r>
              <a:rPr lang="en-US" sz="1200" i="1" dirty="0">
                <a:latin typeface="+mn-lt"/>
              </a:rPr>
              <a:t>, S.,</a:t>
            </a:r>
            <a:r>
              <a:rPr lang="en-US" sz="1200" b="1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Chen, A</a:t>
            </a:r>
            <a:r>
              <a:rPr lang="en-US" sz="1200" i="1" dirty="0">
                <a:latin typeface="+mn-lt"/>
              </a:rPr>
              <a:t>.</a:t>
            </a:r>
            <a:r>
              <a:rPr lang="en-US" sz="1200" dirty="0">
                <a:latin typeface="+mn-lt"/>
              </a:rPr>
              <a:t> (2014) An unconstrained </a:t>
            </a:r>
            <a:r>
              <a:rPr lang="en-US" sz="1200" dirty="0" err="1">
                <a:latin typeface="+mn-lt"/>
              </a:rPr>
              <a:t>weibit</a:t>
            </a:r>
            <a:r>
              <a:rPr lang="en-US" sz="1200" dirty="0">
                <a:latin typeface="+mn-lt"/>
              </a:rPr>
              <a:t> stochastic user equilibrium model with extensions. </a:t>
            </a:r>
            <a:r>
              <a:rPr lang="en-US" sz="1200" i="1" dirty="0">
                <a:latin typeface="+mn-lt"/>
              </a:rPr>
              <a:t>Transportation Research Part</a:t>
            </a:r>
            <a:r>
              <a:rPr lang="en-US" sz="1200" dirty="0">
                <a:latin typeface="+mn-lt"/>
              </a:rPr>
              <a:t> </a:t>
            </a:r>
            <a:r>
              <a:rPr lang="en-US" sz="1200" i="1" dirty="0">
                <a:latin typeface="+mn-lt"/>
              </a:rPr>
              <a:t>B</a:t>
            </a:r>
            <a:r>
              <a:rPr lang="en-US" sz="1200" dirty="0">
                <a:latin typeface="+mn-lt"/>
              </a:rPr>
              <a:t> 59, 1-21</a:t>
            </a:r>
          </a:p>
        </p:txBody>
      </p:sp>
      <p:sp>
        <p:nvSpPr>
          <p:cNvPr id="75788" name="Slide Number Placeholder 5">
            <a:extLst>
              <a:ext uri="{FF2B5EF4-FFF2-40B4-BE49-F238E27FC236}">
                <a16:creationId xmlns:a16="http://schemas.microsoft.com/office/drawing/2014/main" id="{A8EF0903-4D09-4300-A175-7BED65507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D8E17-F410-4CA1-AF1D-05C712F573D5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049189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>
            <a:extLst>
              <a:ext uri="{FF2B5EF4-FFF2-40B4-BE49-F238E27FC236}">
                <a16:creationId xmlns:a16="http://schemas.microsoft.com/office/drawing/2014/main" id="{9F0397A8-4EC2-427A-A9AD-4479F6229C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29B761-8D8E-416F-A212-98BCCD1D0A07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F165BEB-D2C0-4191-9054-3206E5B5D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81915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Research Opportunities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57AA89B9-BCBB-4C8F-B652-BD39D9114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800600"/>
          </a:xfrm>
        </p:spPr>
        <p:txBody>
          <a:bodyPr/>
          <a:lstStyle/>
          <a:p>
            <a:pPr eaLnBrk="1" hangingPunct="1"/>
            <a:r>
              <a:rPr lang="en-US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Relax</a:t>
            </a:r>
            <a:r>
              <a:rPr lang="en-US" altLang="en-US" sz="2000">
                <a:cs typeface="Times New Roman" panose="02020603050405020304" pitchFamily="18" charset="0"/>
              </a:rPr>
              <a:t> the fixed demand of the traffic equilibrium model to consider variable demand based on the level-of-service (LOS) similar to demand and supply analysis.</a:t>
            </a:r>
            <a:endParaRPr lang="en-US" altLang="en-US" sz="2000"/>
          </a:p>
          <a:p>
            <a:pPr eaLnBrk="1" hangingPunct="1"/>
            <a:r>
              <a:rPr lang="en-US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Extend/Adapt</a:t>
            </a:r>
            <a:r>
              <a:rPr lang="en-US" altLang="en-US" sz="2000">
                <a:cs typeface="Times New Roman" panose="02020603050405020304" pitchFamily="18" charset="0"/>
              </a:rPr>
              <a:t> the basic traffic equilibrium model to consider additional issues (e.g., travel choice, mode choice).</a:t>
            </a:r>
          </a:p>
          <a:p>
            <a:pPr eaLnBrk="1" hangingPunct="1"/>
            <a:r>
              <a:rPr lang="en-US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Modify</a:t>
            </a:r>
            <a:r>
              <a:rPr lang="en-US" altLang="en-US" sz="2000">
                <a:cs typeface="Times New Roman" panose="02020603050405020304" pitchFamily="18" charset="0"/>
              </a:rPr>
              <a:t> the convex combinations method to determine variable demand.</a:t>
            </a:r>
          </a:p>
          <a:p>
            <a:pPr eaLnBrk="1" hangingPunct="1"/>
            <a:endParaRPr lang="en-US" altLang="en-US" sz="200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Research</a:t>
            </a:r>
            <a:r>
              <a:rPr lang="en-US" altLang="en-US" sz="2000">
                <a:cs typeface="Times New Roman" panose="02020603050405020304" pitchFamily="18" charset="0"/>
              </a:rPr>
              <a:t>: relax various traffic equilibrium models to consider elastic demand (e.g., </a:t>
            </a:r>
            <a:r>
              <a:rPr lang="en-US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C-logit-ED, PCL-ED, CNL-ED, PSW-ED</a:t>
            </a:r>
            <a:r>
              <a:rPr lang="en-US" altLang="en-US" sz="2000">
                <a:cs typeface="Times New Roman" panose="02020603050405020304" pitchFamily="18" charset="0"/>
              </a:rPr>
              <a:t>, etc.); modify traffic assignment algorithms to consider elastic demand/mode choice (e.g., </a:t>
            </a:r>
            <a:r>
              <a:rPr lang="en-US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path-based partial linearization method; modified gradient projection method</a:t>
            </a:r>
            <a:r>
              <a:rPr lang="en-US" altLang="en-US" sz="2000">
                <a:cs typeface="Times New Roman" panose="02020603050405020304" pitchFamily="18" charset="0"/>
              </a:rPr>
              <a:t>, etc.); apply the new models/algorithms for different applications (e.g., </a:t>
            </a:r>
            <a:r>
              <a:rPr lang="en-US" altLang="en-US" sz="2000">
                <a:solidFill>
                  <a:srgbClr val="0000FF"/>
                </a:solidFill>
                <a:cs typeface="Times New Roman" panose="02020603050405020304" pitchFamily="18" charset="0"/>
              </a:rPr>
              <a:t>go-green modes, active modes, etc.</a:t>
            </a:r>
            <a:r>
              <a:rPr lang="en-US" altLang="en-US" sz="2000">
                <a:cs typeface="Times New Roman" panose="02020603050405020304" pitchFamily="18" charset="0"/>
              </a:rPr>
              <a:t>)</a:t>
            </a: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87431347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17FA32F8-F655-4DD8-A540-A28EFB834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3439A5-005B-428A-970A-1074BEBEF862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7118F852-2320-44F3-87F1-FC43055FE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Objectives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8D6134E-7B77-44F1-9C68-EE3BC2C20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Strengthen students’ knowledge on modeling by using </a:t>
            </a:r>
            <a:r>
              <a:rPr lang="en-US" altLang="zh-CN" sz="2800" dirty="0">
                <a:solidFill>
                  <a:srgbClr val="0000FF"/>
                </a:solidFill>
                <a:ea typeface="宋体" panose="02010600030101010101" pitchFamily="2" charset="-122"/>
              </a:rPr>
              <a:t>fundamentals</a:t>
            </a: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Understand the 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fundamentals</a:t>
            </a:r>
            <a:r>
              <a:rPr lang="en-US" altLang="zh-CN" sz="2400" dirty="0">
                <a:ea typeface="宋体" panose="02010600030101010101" pitchFamily="2" charset="-122"/>
              </a:rPr>
              <a:t> (not only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how</a:t>
            </a:r>
            <a:r>
              <a:rPr lang="en-US" altLang="zh-CN" sz="2400" dirty="0">
                <a:ea typeface="宋体" panose="02010600030101010101" pitchFamily="2" charset="-122"/>
              </a:rPr>
              <a:t> but also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why</a:t>
            </a:r>
            <a:r>
              <a:rPr lang="en-US" altLang="zh-CN" sz="2400" dirty="0">
                <a:ea typeface="宋体" panose="02010600030101010101" pitchFamily="2" charset="-122"/>
              </a:rPr>
              <a:t>), particularly on the original development on new models, solution algorithms, and applications</a:t>
            </a: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Capable of using 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fundamentals</a:t>
            </a:r>
            <a:r>
              <a:rPr lang="en-US" altLang="zh-CN" sz="2400" dirty="0">
                <a:ea typeface="宋体" panose="02010600030101010101" pitchFamily="2" charset="-122"/>
              </a:rPr>
              <a:t> for your own research</a:t>
            </a:r>
          </a:p>
          <a:p>
            <a:pPr eaLnBrk="1" hangingPunct="1"/>
            <a:endParaRPr lang="zh-CN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8251487A-C5A4-456E-A940-857A3D908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7905750" cy="914400"/>
          </a:xfrm>
        </p:spPr>
        <p:txBody>
          <a:bodyPr/>
          <a:lstStyle/>
          <a:p>
            <a:r>
              <a:rPr lang="en-US" altLang="en-US" sz="3200" dirty="0"/>
              <a:t>Elastic Demand SUE Models with Gumbel and Weibull Variates</a:t>
            </a:r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051A5763-1CC9-45D4-8744-3E39A9F67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65DAE0AB-877C-46DD-9783-7D998E238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1" name="Rectangle 4">
            <a:extLst>
              <a:ext uri="{FF2B5EF4-FFF2-40B4-BE49-F238E27FC236}">
                <a16:creationId xmlns:a16="http://schemas.microsoft.com/office/drawing/2014/main" id="{077F8740-1029-4D5D-A90F-1C4A6BE0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90A438D3-E63E-4E4E-A1D2-50F0B4840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3" name="Rectangle 8">
            <a:extLst>
              <a:ext uri="{FF2B5EF4-FFF2-40B4-BE49-F238E27FC236}">
                <a16:creationId xmlns:a16="http://schemas.microsoft.com/office/drawing/2014/main" id="{D0120F63-4F12-4B86-81C3-78102DB8F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4" name="Rectangle 10">
            <a:extLst>
              <a:ext uri="{FF2B5EF4-FFF2-40B4-BE49-F238E27FC236}">
                <a16:creationId xmlns:a16="http://schemas.microsoft.com/office/drawing/2014/main" id="{187E6B42-7C58-49EF-9028-35ACBBE4A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5" name="Rectangle 8">
            <a:extLst>
              <a:ext uri="{FF2B5EF4-FFF2-40B4-BE49-F238E27FC236}">
                <a16:creationId xmlns:a16="http://schemas.microsoft.com/office/drawing/2014/main" id="{BEA6FC92-77D5-4C50-89D0-9127891B1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8" name="Slide Number Placeholder 5">
            <a:extLst>
              <a:ext uri="{FF2B5EF4-FFF2-40B4-BE49-F238E27FC236}">
                <a16:creationId xmlns:a16="http://schemas.microsoft.com/office/drawing/2014/main" id="{A8EF0903-4D09-4300-A175-7BED65507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CD8E17-F410-4CA1-AF1D-05C712F573D5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F22E9-510E-4B2E-B630-A133379896F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5800" y="149467"/>
            <a:ext cx="7773321" cy="49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K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304CFAE-4D59-4E5E-9D20-FBC6E9DA5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109766"/>
              </p:ext>
            </p:extLst>
          </p:nvPr>
        </p:nvGraphicFramePr>
        <p:xfrm>
          <a:off x="685800" y="1339308"/>
          <a:ext cx="7162799" cy="4862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602100" imgH="11277630" progId="Visio.Drawing.15">
                  <p:embed/>
                </p:oleObj>
              </mc:Choice>
              <mc:Fallback>
                <p:oleObj r:id="rId2" imgW="16602100" imgH="112776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39308"/>
                        <a:ext cx="7162799" cy="4862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221236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Number Placeholder 5">
            <a:extLst>
              <a:ext uri="{FF2B5EF4-FFF2-40B4-BE49-F238E27FC236}">
                <a16:creationId xmlns:a16="http://schemas.microsoft.com/office/drawing/2014/main" id="{2029253E-52C3-4DB7-9115-356730BB5A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4AD275-12A7-4ACC-8770-FAA029B67E4C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1D0FE78B-4B5B-4ECE-A7BF-5ECA6DDD2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905750" cy="914400"/>
          </a:xfrm>
        </p:spPr>
        <p:txBody>
          <a:bodyPr/>
          <a:lstStyle/>
          <a:p>
            <a:r>
              <a:rPr lang="en-US" altLang="en-US" sz="3200"/>
              <a:t>Model Development</a:t>
            </a:r>
          </a:p>
        </p:txBody>
      </p:sp>
      <p:sp>
        <p:nvSpPr>
          <p:cNvPr id="108548" name="Rectangle 5">
            <a:extLst>
              <a:ext uri="{FF2B5EF4-FFF2-40B4-BE49-F238E27FC236}">
                <a16:creationId xmlns:a16="http://schemas.microsoft.com/office/drawing/2014/main" id="{3978B471-C9ED-4094-87C6-A2005F66C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49" name="Rectangle 2">
            <a:extLst>
              <a:ext uri="{FF2B5EF4-FFF2-40B4-BE49-F238E27FC236}">
                <a16:creationId xmlns:a16="http://schemas.microsoft.com/office/drawing/2014/main" id="{822C6BDF-B703-45F1-90CF-6B4717E5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0" name="Rectangle 4">
            <a:extLst>
              <a:ext uri="{FF2B5EF4-FFF2-40B4-BE49-F238E27FC236}">
                <a16:creationId xmlns:a16="http://schemas.microsoft.com/office/drawing/2014/main" id="{F641FE50-ABB6-458F-950A-D6A8D7EB9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1" name="Rectangle 6">
            <a:extLst>
              <a:ext uri="{FF2B5EF4-FFF2-40B4-BE49-F238E27FC236}">
                <a16:creationId xmlns:a16="http://schemas.microsoft.com/office/drawing/2014/main" id="{CEB104A9-259E-47CA-ABCC-FC59792F3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356B2405-E392-460E-A043-82C5A9E98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3" name="Rectangle 6">
            <a:extLst>
              <a:ext uri="{FF2B5EF4-FFF2-40B4-BE49-F238E27FC236}">
                <a16:creationId xmlns:a16="http://schemas.microsoft.com/office/drawing/2014/main" id="{AE0F3243-CD32-4708-90EA-EFC08BC3B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4" name="Rectangle 8">
            <a:extLst>
              <a:ext uri="{FF2B5EF4-FFF2-40B4-BE49-F238E27FC236}">
                <a16:creationId xmlns:a16="http://schemas.microsoft.com/office/drawing/2014/main" id="{F1B5ED8B-F761-452A-9BE8-583A9928A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5" name="Rectangle 10">
            <a:extLst>
              <a:ext uri="{FF2B5EF4-FFF2-40B4-BE49-F238E27FC236}">
                <a16:creationId xmlns:a16="http://schemas.microsoft.com/office/drawing/2014/main" id="{994F7907-1123-46A8-8FD8-3729A3D8D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556" name="Rectangle 8">
            <a:extLst>
              <a:ext uri="{FF2B5EF4-FFF2-40B4-BE49-F238E27FC236}">
                <a16:creationId xmlns:a16="http://schemas.microsoft.com/office/drawing/2014/main" id="{9B490688-A96B-4EA0-BBF6-30593A020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108557" name="Picture 5">
            <a:extLst>
              <a:ext uri="{FF2B5EF4-FFF2-40B4-BE49-F238E27FC236}">
                <a16:creationId xmlns:a16="http://schemas.microsoft.com/office/drawing/2014/main" id="{FE279787-6AE2-4248-BB16-92363C289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06863"/>
            <a:ext cx="5486400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8" name="Picture 6">
            <a:extLst>
              <a:ext uri="{FF2B5EF4-FFF2-40B4-BE49-F238E27FC236}">
                <a16:creationId xmlns:a16="http://schemas.microsoft.com/office/drawing/2014/main" id="{C62B819E-BA24-4C29-A427-ACD99C8E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57200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Bent-Up Arrow 24">
            <a:extLst>
              <a:ext uri="{FF2B5EF4-FFF2-40B4-BE49-F238E27FC236}">
                <a16:creationId xmlns:a16="http://schemas.microsoft.com/office/drawing/2014/main" id="{1388323A-6749-40B0-B90F-BB956697B591}"/>
              </a:ext>
            </a:extLst>
          </p:cNvPr>
          <p:cNvSpPr/>
          <p:nvPr/>
        </p:nvSpPr>
        <p:spPr>
          <a:xfrm rot="5400000">
            <a:off x="2590800" y="4267200"/>
            <a:ext cx="1371600" cy="1066800"/>
          </a:xfrm>
          <a:prstGeom prst="bentUpArrow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560" name="TextBox 25">
            <a:extLst>
              <a:ext uri="{FF2B5EF4-FFF2-40B4-BE49-F238E27FC236}">
                <a16:creationId xmlns:a16="http://schemas.microsoft.com/office/drawing/2014/main" id="{0A2064F5-D3BF-4F0A-88E2-7D95888FC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572000"/>
            <a:ext cx="12954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CC"/>
                </a:solidFill>
                <a:latin typeface="Arial" panose="020B0604020202020204" pitchFamily="34" charset="0"/>
              </a:rPr>
              <a:t>Extension</a:t>
            </a:r>
          </a:p>
        </p:txBody>
      </p:sp>
      <p:pic>
        <p:nvPicPr>
          <p:cNvPr id="108561" name="Picture 7">
            <a:extLst>
              <a:ext uri="{FF2B5EF4-FFF2-40B4-BE49-F238E27FC236}">
                <a16:creationId xmlns:a16="http://schemas.microsoft.com/office/drawing/2014/main" id="{D61280F0-DA50-40E8-AF35-342B07C9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28463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5">
            <a:extLst>
              <a:ext uri="{FF2B5EF4-FFF2-40B4-BE49-F238E27FC236}">
                <a16:creationId xmlns:a16="http://schemas.microsoft.com/office/drawing/2014/main" id="{3746EFEE-296E-47A0-A3BD-70C852A4DA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6C656E-B70A-4E2D-A95D-4B561E021052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8CCF97C2-7A95-4780-B603-D7837B671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Chapter 7: Trip Distribution and Traffic Assignment Models</a:t>
            </a:r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D2937FCD-2860-479B-94C4-DE37A56C2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The UE Distribution/Assignment Problem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Mathematical Programming (MP) Formulation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Solution by Network Representation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Distribution/Assignment with Destination Demand Functions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Distribution/Assignment with Variable Destination Cost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Doubly Constrained Models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Concluding Remarks</a:t>
            </a: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CDA Models and Applications</a:t>
            </a: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New Opportunities</a:t>
            </a:r>
            <a:endParaRPr lang="zh-CN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4">
            <a:extLst>
              <a:ext uri="{FF2B5EF4-FFF2-40B4-BE49-F238E27FC236}">
                <a16:creationId xmlns:a16="http://schemas.microsoft.com/office/drawing/2014/main" id="{766345F5-9F2B-4058-BE07-6F24E82416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6B9118-C537-4E93-81D0-C3C3C3EB83DD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15D17AF9-41BD-4E98-B005-2C17E2083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643938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Combined Distribution-Assignment Formulation</a:t>
            </a:r>
          </a:p>
        </p:txBody>
      </p:sp>
      <p:graphicFrame>
        <p:nvGraphicFramePr>
          <p:cNvPr id="129028" name="Object 4">
            <a:extLst>
              <a:ext uri="{FF2B5EF4-FFF2-40B4-BE49-F238E27FC236}">
                <a16:creationId xmlns:a16="http://schemas.microsoft.com/office/drawing/2014/main" id="{5FB60FD8-094E-4D7B-89BA-7BB47637C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447800"/>
          <a:ext cx="46069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00300" imgH="393700" progId="Equation.3">
                  <p:embed/>
                </p:oleObj>
              </mc:Choice>
              <mc:Fallback>
                <p:oleObj name="Equation" r:id="rId3" imgW="2400300" imgH="393700" progId="Equation.3">
                  <p:embed/>
                  <p:pic>
                    <p:nvPicPr>
                      <p:cNvPr id="129028" name="Object 4">
                        <a:extLst>
                          <a:ext uri="{FF2B5EF4-FFF2-40B4-BE49-F238E27FC236}">
                            <a16:creationId xmlns:a16="http://schemas.microsoft.com/office/drawing/2014/main" id="{5FB60FD8-094E-4D7B-89BA-7BB47637C1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47800"/>
                        <a:ext cx="4606925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6">
            <a:extLst>
              <a:ext uri="{FF2B5EF4-FFF2-40B4-BE49-F238E27FC236}">
                <a16:creationId xmlns:a16="http://schemas.microsoft.com/office/drawing/2014/main" id="{0B88DE60-F0D5-4D67-AA29-285C77E45A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200400"/>
          <a:ext cx="21336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91726" imgH="342751" progId="Equation.3">
                  <p:embed/>
                </p:oleObj>
              </mc:Choice>
              <mc:Fallback>
                <p:oleObj r:id="rId5" imgW="1091726" imgH="342751" progId="Equation.3">
                  <p:embed/>
                  <p:pic>
                    <p:nvPicPr>
                      <p:cNvPr id="129029" name="Object 6">
                        <a:extLst>
                          <a:ext uri="{FF2B5EF4-FFF2-40B4-BE49-F238E27FC236}">
                            <a16:creationId xmlns:a16="http://schemas.microsoft.com/office/drawing/2014/main" id="{0B88DE60-F0D5-4D67-AA29-285C77E45A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00400"/>
                        <a:ext cx="21336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8">
            <a:extLst>
              <a:ext uri="{FF2B5EF4-FFF2-40B4-BE49-F238E27FC236}">
                <a16:creationId xmlns:a16="http://schemas.microsoft.com/office/drawing/2014/main" id="{FF5ECBB7-02D3-41C3-9277-C0FDA12E9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3886200"/>
          <a:ext cx="1905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39392" imgH="342751" progId="Equation.3">
                  <p:embed/>
                </p:oleObj>
              </mc:Choice>
              <mc:Fallback>
                <p:oleObj r:id="rId7" imgW="939392" imgH="342751" progId="Equation.3">
                  <p:embed/>
                  <p:pic>
                    <p:nvPicPr>
                      <p:cNvPr id="129030" name="Object 8">
                        <a:extLst>
                          <a:ext uri="{FF2B5EF4-FFF2-40B4-BE49-F238E27FC236}">
                            <a16:creationId xmlns:a16="http://schemas.microsoft.com/office/drawing/2014/main" id="{FF5ECBB7-02D3-41C3-9277-C0FDA12E93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86200"/>
                        <a:ext cx="1905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10">
            <a:extLst>
              <a:ext uri="{FF2B5EF4-FFF2-40B4-BE49-F238E27FC236}">
                <a16:creationId xmlns:a16="http://schemas.microsoft.com/office/drawing/2014/main" id="{F878A060-02CE-41AD-BF11-127AB34F7E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648200"/>
          <a:ext cx="21336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65200" imgH="228600" progId="Equation.3">
                  <p:embed/>
                </p:oleObj>
              </mc:Choice>
              <mc:Fallback>
                <p:oleObj r:id="rId9" imgW="965200" imgH="228600" progId="Equation.3">
                  <p:embed/>
                  <p:pic>
                    <p:nvPicPr>
                      <p:cNvPr id="129031" name="Object 10">
                        <a:extLst>
                          <a:ext uri="{FF2B5EF4-FFF2-40B4-BE49-F238E27FC236}">
                            <a16:creationId xmlns:a16="http://schemas.microsoft.com/office/drawing/2014/main" id="{F878A060-02CE-41AD-BF11-127AB34F7E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648200"/>
                        <a:ext cx="21336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11">
            <a:extLst>
              <a:ext uri="{FF2B5EF4-FFF2-40B4-BE49-F238E27FC236}">
                <a16:creationId xmlns:a16="http://schemas.microsoft.com/office/drawing/2014/main" id="{5D26673B-442A-473C-82CF-21F11EFDC0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5257800"/>
          <a:ext cx="1828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812447" imgH="215806" progId="Equation.3">
                  <p:embed/>
                </p:oleObj>
              </mc:Choice>
              <mc:Fallback>
                <p:oleObj r:id="rId11" imgW="812447" imgH="215806" progId="Equation.3">
                  <p:embed/>
                  <p:pic>
                    <p:nvPicPr>
                      <p:cNvPr id="129032" name="Object 11">
                        <a:extLst>
                          <a:ext uri="{FF2B5EF4-FFF2-40B4-BE49-F238E27FC236}">
                            <a16:creationId xmlns:a16="http://schemas.microsoft.com/office/drawing/2014/main" id="{5D26673B-442A-473C-82CF-21F11EFDC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257800"/>
                        <a:ext cx="1828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Text Box 12">
            <a:extLst>
              <a:ext uri="{FF2B5EF4-FFF2-40B4-BE49-F238E27FC236}">
                <a16:creationId xmlns:a16="http://schemas.microsoft.com/office/drawing/2014/main" id="{B8A309AC-A2F6-4BC7-8C37-E8DECD0A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8" y="23622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Subject to:</a:t>
            </a:r>
          </a:p>
        </p:txBody>
      </p:sp>
      <p:graphicFrame>
        <p:nvGraphicFramePr>
          <p:cNvPr id="129034" name="Object 14">
            <a:extLst>
              <a:ext uri="{FF2B5EF4-FFF2-40B4-BE49-F238E27FC236}">
                <a16:creationId xmlns:a16="http://schemas.microsoft.com/office/drawing/2014/main" id="{5B5B4EC8-6712-442F-8E33-1636976231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200400"/>
          <a:ext cx="6096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304536" imgH="253780" progId="Equation.3">
                  <p:embed/>
                </p:oleObj>
              </mc:Choice>
              <mc:Fallback>
                <p:oleObj r:id="rId13" imgW="304536" imgH="253780" progId="Equation.3">
                  <p:embed/>
                  <p:pic>
                    <p:nvPicPr>
                      <p:cNvPr id="129034" name="Object 14">
                        <a:extLst>
                          <a:ext uri="{FF2B5EF4-FFF2-40B4-BE49-F238E27FC236}">
                            <a16:creationId xmlns:a16="http://schemas.microsoft.com/office/drawing/2014/main" id="{5B5B4EC8-6712-442F-8E33-1636976231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200400"/>
                        <a:ext cx="6096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15">
            <a:extLst>
              <a:ext uri="{FF2B5EF4-FFF2-40B4-BE49-F238E27FC236}">
                <a16:creationId xmlns:a16="http://schemas.microsoft.com/office/drawing/2014/main" id="{A73A9F02-2266-4E05-927B-FB7F8F73B7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3886200"/>
          <a:ext cx="5334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291973" imgH="241195" progId="Equation.3">
                  <p:embed/>
                </p:oleObj>
              </mc:Choice>
              <mc:Fallback>
                <p:oleObj r:id="rId15" imgW="291973" imgH="241195" progId="Equation.3">
                  <p:embed/>
                  <p:pic>
                    <p:nvPicPr>
                      <p:cNvPr id="129035" name="Object 15">
                        <a:extLst>
                          <a:ext uri="{FF2B5EF4-FFF2-40B4-BE49-F238E27FC236}">
                            <a16:creationId xmlns:a16="http://schemas.microsoft.com/office/drawing/2014/main" id="{A73A9F02-2266-4E05-927B-FB7F8F73B7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86200"/>
                        <a:ext cx="5334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6" name="AutoShape 16">
            <a:extLst>
              <a:ext uri="{FF2B5EF4-FFF2-40B4-BE49-F238E27FC236}">
                <a16:creationId xmlns:a16="http://schemas.microsoft.com/office/drawing/2014/main" id="{72EBE3D3-69F6-49C2-A38B-CBF30DE9332D}"/>
              </a:ext>
            </a:extLst>
          </p:cNvPr>
          <p:cNvSpPr>
            <a:spLocks/>
          </p:cNvSpPr>
          <p:nvPr/>
        </p:nvSpPr>
        <p:spPr bwMode="auto">
          <a:xfrm>
            <a:off x="3810000" y="32004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037" name="Text Box 17">
            <a:extLst>
              <a:ext uri="{FF2B5EF4-FFF2-40B4-BE49-F238E27FC236}">
                <a16:creationId xmlns:a16="http://schemas.microsoft.com/office/drawing/2014/main" id="{720E7E6F-F5D8-46A8-B542-9B1EDAE86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429000"/>
            <a:ext cx="1209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Lagrange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Multiplier</a:t>
            </a:r>
          </a:p>
        </p:txBody>
      </p:sp>
      <p:sp>
        <p:nvSpPr>
          <p:cNvPr id="129038" name="Line 18">
            <a:extLst>
              <a:ext uri="{FF2B5EF4-FFF2-40B4-BE49-F238E27FC236}">
                <a16:creationId xmlns:a16="http://schemas.microsoft.com/office/drawing/2014/main" id="{CB12D0BE-0139-47BF-B8F1-5958C2D261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1981200"/>
            <a:ext cx="1752600" cy="685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129039" name="Text Box 19">
            <a:extLst>
              <a:ext uri="{FF2B5EF4-FFF2-40B4-BE49-F238E27FC236}">
                <a16:creationId xmlns:a16="http://schemas.microsoft.com/office/drawing/2014/main" id="{40B3760E-CC9B-42EA-9F94-A78DA904E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286000"/>
            <a:ext cx="2816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Destination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Attractiveness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(e.g., retail activity,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employment density, etc.)</a:t>
            </a:r>
          </a:p>
        </p:txBody>
      </p:sp>
      <p:sp>
        <p:nvSpPr>
          <p:cNvPr id="129040" name="Rectangle 20">
            <a:extLst>
              <a:ext uri="{FF2B5EF4-FFF2-40B4-BE49-F238E27FC236}">
                <a16:creationId xmlns:a16="http://schemas.microsoft.com/office/drawing/2014/main" id="{5454192E-4FF7-450E-8C70-18A1A408E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648200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the </a:t>
            </a:r>
            <a:r>
              <a:rPr lang="en-US" altLang="en-US" sz="1800">
                <a:solidFill>
                  <a:srgbClr val="0000FF"/>
                </a:solidFill>
                <a:cs typeface="Times New Roman" panose="02020603050405020304" pitchFamily="18" charset="0"/>
              </a:rPr>
              <a:t>smallest net travel impedance</a:t>
            </a:r>
            <a:r>
              <a:rPr lang="en-US" altLang="en-US" sz="1800">
                <a:cs typeface="Times New Roman" panose="02020603050405020304" pitchFamily="18" charset="0"/>
              </a:rPr>
              <a:t>,                    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of all destinations that can be visited from </a:t>
            </a:r>
            <a:r>
              <a:rPr lang="en-US" altLang="en-US" sz="1800" i="1">
                <a:cs typeface="Times New Roman" panose="02020603050405020304" pitchFamily="18" charset="0"/>
              </a:rPr>
              <a:t>r</a:t>
            </a:r>
            <a:r>
              <a:rPr lang="en-US" altLang="en-US" sz="12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en-US" altLang="en-US" sz="1100">
                <a:latin typeface="Arial" panose="020B0604020202020204" pitchFamily="34" charset="0"/>
              </a:rPr>
              <a:t> 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29041" name="Object 21">
            <a:extLst>
              <a:ext uri="{FF2B5EF4-FFF2-40B4-BE49-F238E27FC236}">
                <a16:creationId xmlns:a16="http://schemas.microsoft.com/office/drawing/2014/main" id="{38405B44-B404-4824-B49B-6E0AFCA4F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648200"/>
          <a:ext cx="9906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634725" imgH="253890" progId="Equation.2">
                  <p:embed/>
                </p:oleObj>
              </mc:Choice>
              <mc:Fallback>
                <p:oleObj r:id="rId17" imgW="634725" imgH="253890" progId="Equation.2">
                  <p:embed/>
                  <p:pic>
                    <p:nvPicPr>
                      <p:cNvPr id="129041" name="Object 21">
                        <a:extLst>
                          <a:ext uri="{FF2B5EF4-FFF2-40B4-BE49-F238E27FC236}">
                            <a16:creationId xmlns:a16="http://schemas.microsoft.com/office/drawing/2014/main" id="{38405B44-B404-4824-B49B-6E0AFCA4F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648200"/>
                        <a:ext cx="9906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2" name="Line 22">
            <a:extLst>
              <a:ext uri="{FF2B5EF4-FFF2-40B4-BE49-F238E27FC236}">
                <a16:creationId xmlns:a16="http://schemas.microsoft.com/office/drawing/2014/main" id="{806D3863-BFF3-46A3-92FA-B14D0E02FD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1400" y="4267200"/>
            <a:ext cx="685800" cy="4572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graphicFrame>
        <p:nvGraphicFramePr>
          <p:cNvPr id="129043" name="Object 6">
            <a:extLst>
              <a:ext uri="{FF2B5EF4-FFF2-40B4-BE49-F238E27FC236}">
                <a16:creationId xmlns:a16="http://schemas.microsoft.com/office/drawing/2014/main" id="{21239CB9-E5CA-4043-BEEC-3B661EDF5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4075" y="1738313"/>
          <a:ext cx="27527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1765300" imgH="393700" progId="Equation.3">
                  <p:embed/>
                </p:oleObj>
              </mc:Choice>
              <mc:Fallback>
                <p:oleObj r:id="rId19" imgW="1765300" imgH="393700" progId="Equation.3">
                  <p:embed/>
                  <p:pic>
                    <p:nvPicPr>
                      <p:cNvPr id="129043" name="Object 6">
                        <a:extLst>
                          <a:ext uri="{FF2B5EF4-FFF2-40B4-BE49-F238E27FC236}">
                            <a16:creationId xmlns:a16="http://schemas.microsoft.com/office/drawing/2014/main" id="{21239CB9-E5CA-4043-BEEC-3B661EDF5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1738313"/>
                        <a:ext cx="27527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5">
            <a:extLst>
              <a:ext uri="{FF2B5EF4-FFF2-40B4-BE49-F238E27FC236}">
                <a16:creationId xmlns:a16="http://schemas.microsoft.com/office/drawing/2014/main" id="{74E464C2-1E4A-4514-9AC8-E7298CAA02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08B7D8-0D50-4DCC-80A4-CD48E68437E3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3DFE09A6-2CBF-416E-A7EF-8273A59E7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819150"/>
          </a:xfrm>
        </p:spPr>
        <p:txBody>
          <a:bodyPr/>
          <a:lstStyle/>
          <a:p>
            <a:pPr eaLnBrk="1" hangingPunct="1"/>
            <a:r>
              <a:rPr lang="en-US" altLang="en-US" sz="3200"/>
              <a:t>Observations</a:t>
            </a:r>
          </a:p>
        </p:txBody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021DFEDE-1153-474D-AEE0-B674A11F4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05800" cy="4724400"/>
          </a:xfrm>
        </p:spPr>
        <p:txBody>
          <a:bodyPr/>
          <a:lstStyle/>
          <a:p>
            <a:pPr eaLnBrk="1" hangingPunct="1"/>
            <a:r>
              <a:rPr lang="en-US" altLang="en-US" sz="2800">
                <a:cs typeface="Times New Roman" panose="02020603050405020304" pitchFamily="18" charset="0"/>
              </a:rPr>
              <a:t>Each </a:t>
            </a:r>
            <a:r>
              <a:rPr lang="en-US" altLang="en-US" sz="2800">
                <a:solidFill>
                  <a:srgbClr val="0000FF"/>
                </a:solidFill>
                <a:cs typeface="Times New Roman" panose="02020603050405020304" pitchFamily="18" charset="0"/>
              </a:rPr>
              <a:t>destination</a:t>
            </a:r>
            <a:r>
              <a:rPr lang="en-US" altLang="en-US" sz="2800">
                <a:cs typeface="Times New Roman" panose="02020603050405020304" pitchFamily="18" charset="0"/>
              </a:rPr>
              <a:t> is assumed to be associated with </a:t>
            </a:r>
            <a:r>
              <a:rPr lang="en-US" altLang="en-US" sz="2800">
                <a:solidFill>
                  <a:srgbClr val="FF0000"/>
                </a:solidFill>
                <a:cs typeface="Times New Roman" panose="02020603050405020304" pitchFamily="18" charset="0"/>
              </a:rPr>
              <a:t>some attraction measure </a:t>
            </a:r>
            <a:r>
              <a:rPr lang="en-US" altLang="en-US" sz="2800">
                <a:cs typeface="Times New Roman" panose="02020603050405020304" pitchFamily="18" charset="0"/>
              </a:rPr>
              <a:t>reflecting the </a:t>
            </a:r>
            <a:r>
              <a:rPr lang="en-US" altLang="en-US" sz="2800">
                <a:solidFill>
                  <a:srgbClr val="0000FF"/>
                </a:solidFill>
                <a:cs typeface="Times New Roman" panose="02020603050405020304" pitchFamily="18" charset="0"/>
              </a:rPr>
              <a:t>activity opportunities </a:t>
            </a:r>
            <a:r>
              <a:rPr lang="en-US" altLang="en-US" sz="2800">
                <a:cs typeface="Times New Roman" panose="02020603050405020304" pitchFamily="18" charset="0"/>
              </a:rPr>
              <a:t>available there.</a:t>
            </a:r>
          </a:p>
          <a:p>
            <a:pPr eaLnBrk="1" hangingPunct="1"/>
            <a:r>
              <a:rPr lang="en-US" altLang="en-US" sz="2800">
                <a:cs typeface="Times New Roman" panose="02020603050405020304" pitchFamily="18" charset="0"/>
              </a:rPr>
              <a:t>Travel to the destination with the </a:t>
            </a:r>
            <a:r>
              <a:rPr lang="en-US" altLang="en-US" sz="2800">
                <a:solidFill>
                  <a:srgbClr val="0000FF"/>
                </a:solidFill>
                <a:cs typeface="Times New Roman" panose="02020603050405020304" pitchFamily="18" charset="0"/>
              </a:rPr>
              <a:t>highest attraction measure</a:t>
            </a:r>
            <a:r>
              <a:rPr lang="en-US" altLang="en-US" sz="2800">
                <a:cs typeface="Times New Roman" panose="02020603050405020304" pitchFamily="18" charset="0"/>
              </a:rPr>
              <a:t> while spending the </a:t>
            </a:r>
            <a:r>
              <a:rPr lang="en-US" altLang="en-US" sz="2800">
                <a:solidFill>
                  <a:srgbClr val="FF0000"/>
                </a:solidFill>
                <a:cs typeface="Times New Roman" panose="02020603050405020304" pitchFamily="18" charset="0"/>
              </a:rPr>
              <a:t>least possible time </a:t>
            </a:r>
            <a:r>
              <a:rPr lang="en-US" altLang="en-US" sz="2800">
                <a:cs typeface="Times New Roman" panose="02020603050405020304" pitchFamily="18" charset="0"/>
              </a:rPr>
              <a:t>in travel.</a:t>
            </a:r>
            <a:endParaRPr lang="en-US" altLang="en-US" sz="2800"/>
          </a:p>
          <a:p>
            <a:pPr eaLnBrk="1" hangingPunct="1"/>
            <a:r>
              <a:rPr lang="en-US" altLang="en-US" sz="2800">
                <a:cs typeface="Times New Roman" panose="02020603050405020304" pitchFamily="18" charset="0"/>
              </a:rPr>
              <a:t>Choice of destination is the result of a </a:t>
            </a:r>
            <a:r>
              <a:rPr lang="en-US" altLang="en-US" sz="2800">
                <a:solidFill>
                  <a:srgbClr val="FF0000"/>
                </a:solidFill>
                <a:cs typeface="Times New Roman" panose="02020603050405020304" pitchFamily="18" charset="0"/>
              </a:rPr>
              <a:t>trade-off between attraction and travel time</a:t>
            </a:r>
            <a:r>
              <a:rPr lang="en-US" altLang="en-US" sz="2800"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 sz="2800">
                <a:cs typeface="Times New Roman" panose="02020603050405020304" pitchFamily="18" charset="0"/>
              </a:rPr>
              <a:t>Applications: shopping malls, parking, evacuation, etc.</a:t>
            </a:r>
            <a:endParaRPr lang="en-US" altLang="en-US" sz="2800"/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5">
            <a:extLst>
              <a:ext uri="{FF2B5EF4-FFF2-40B4-BE49-F238E27FC236}">
                <a16:creationId xmlns:a16="http://schemas.microsoft.com/office/drawing/2014/main" id="{6988D233-7744-468A-9B84-7B53FC7FE4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17FE4E-7A5C-403E-A79E-0DA887DA974A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869BA519-96C5-4615-BF24-1D348EC6D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415338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Combined Distribution-Assignment Formulation with Destination Demand Function</a:t>
            </a:r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E51394FF-E904-4584-88AF-11514ED4A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In the </a:t>
            </a:r>
            <a:r>
              <a:rPr lang="en-US" altLang="en-US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variable-demand</a:t>
            </a:r>
            <a:r>
              <a:rPr lang="en-US" altLang="en-US" sz="2400" dirty="0">
                <a:cs typeface="Times New Roman" panose="02020603050405020304" pitchFamily="18" charset="0"/>
              </a:rPr>
              <a:t> user-equilibrium problem, a demand function is used to determine the number of trips.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In the problem of distribution/assignment with destination demand functions, the “</a:t>
            </a:r>
            <a:r>
              <a:rPr lang="en-US" altLang="en-US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trip production</a:t>
            </a:r>
            <a:r>
              <a:rPr lang="en-US" altLang="en-US" sz="2400" dirty="0">
                <a:cs typeface="Times New Roman" panose="02020603050405020304" pitchFamily="18" charset="0"/>
              </a:rPr>
              <a:t>” constraint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If both conditions are both imposed at equilibrium, then the system of equations </a:t>
            </a:r>
            <a:r>
              <a:rPr lang="en-US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may not have a solution </a:t>
            </a:r>
            <a:r>
              <a:rPr lang="en-US" altLang="en-US" sz="2400" dirty="0">
                <a:cs typeface="Times New Roman" panose="02020603050405020304" pitchFamily="18" charset="0"/>
              </a:rPr>
              <a:t>since the number of equations exceeds the number of variables. 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graphicFrame>
        <p:nvGraphicFramePr>
          <p:cNvPr id="140293" name="Object 5">
            <a:extLst>
              <a:ext uri="{FF2B5EF4-FFF2-40B4-BE49-F238E27FC236}">
                <a16:creationId xmlns:a16="http://schemas.microsoft.com/office/drawing/2014/main" id="{6B386EF3-F8B2-4581-ABCE-C02D2FA31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2209800"/>
          <a:ext cx="25908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93800" imgH="254000" progId="Equation.3">
                  <p:embed/>
                </p:oleObj>
              </mc:Choice>
              <mc:Fallback>
                <p:oleObj r:id="rId3" imgW="1193800" imgH="254000" progId="Equation.3">
                  <p:embed/>
                  <p:pic>
                    <p:nvPicPr>
                      <p:cNvPr id="140293" name="Object 5">
                        <a:extLst>
                          <a:ext uri="{FF2B5EF4-FFF2-40B4-BE49-F238E27FC236}">
                            <a16:creationId xmlns:a16="http://schemas.microsoft.com/office/drawing/2014/main" id="{6B386EF3-F8B2-4581-ABCE-C02D2FA31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25908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" name="Object 7">
            <a:extLst>
              <a:ext uri="{FF2B5EF4-FFF2-40B4-BE49-F238E27FC236}">
                <a16:creationId xmlns:a16="http://schemas.microsoft.com/office/drawing/2014/main" id="{38D4D11D-DE20-47C4-9685-92FBA26A3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3843338"/>
          <a:ext cx="190500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02865" imgH="342751" progId="Equation.3">
                  <p:embed/>
                </p:oleObj>
              </mc:Choice>
              <mc:Fallback>
                <p:oleObj r:id="rId5" imgW="1002865" imgH="342751" progId="Equation.3">
                  <p:embed/>
                  <p:pic>
                    <p:nvPicPr>
                      <p:cNvPr id="140294" name="Object 7">
                        <a:extLst>
                          <a:ext uri="{FF2B5EF4-FFF2-40B4-BE49-F238E27FC236}">
                            <a16:creationId xmlns:a16="http://schemas.microsoft.com/office/drawing/2014/main" id="{38D4D11D-DE20-47C4-9685-92FBA26A3E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843338"/>
                        <a:ext cx="190500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4">
            <a:extLst>
              <a:ext uri="{FF2B5EF4-FFF2-40B4-BE49-F238E27FC236}">
                <a16:creationId xmlns:a16="http://schemas.microsoft.com/office/drawing/2014/main" id="{137E557E-3CD0-46EB-B29F-E029244A1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06E49D-DC9C-4A26-85B8-B575A63F31E4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0C4D557-FCB6-43CF-8696-4A6B7BF33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866775"/>
          </a:xfrm>
        </p:spPr>
        <p:txBody>
          <a:bodyPr/>
          <a:lstStyle/>
          <a:p>
            <a:pPr eaLnBrk="1" hangingPunct="1"/>
            <a:r>
              <a:rPr lang="en-US" altLang="en-US" sz="3200"/>
              <a:t>Example</a:t>
            </a:r>
          </a:p>
        </p:txBody>
      </p:sp>
      <p:grpSp>
        <p:nvGrpSpPr>
          <p:cNvPr id="142340" name="Group 10">
            <a:extLst>
              <a:ext uri="{FF2B5EF4-FFF2-40B4-BE49-F238E27FC236}">
                <a16:creationId xmlns:a16="http://schemas.microsoft.com/office/drawing/2014/main" id="{BF88D94B-50FD-4155-A57F-40440FBCE08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295400"/>
            <a:ext cx="8915400" cy="4648200"/>
            <a:chOff x="144" y="1152"/>
            <a:chExt cx="5616" cy="2928"/>
          </a:xfrm>
        </p:grpSpPr>
        <p:graphicFrame>
          <p:nvGraphicFramePr>
            <p:cNvPr id="142341" name="Object 11">
              <a:extLst>
                <a:ext uri="{FF2B5EF4-FFF2-40B4-BE49-F238E27FC236}">
                  <a16:creationId xmlns:a16="http://schemas.microsoft.com/office/drawing/2014/main" id="{FE5DBFE8-EF43-4433-BE1A-442DB0F5DC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" y="1296"/>
            <a:ext cx="2458" cy="2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2880360" imgH="3253740" progId="Visio.Drawing.3">
                    <p:embed/>
                  </p:oleObj>
                </mc:Choice>
                <mc:Fallback>
                  <p:oleObj r:id="rId2" imgW="2880360" imgH="3253740" progId="Visio.Drawing.3">
                    <p:embed/>
                    <p:pic>
                      <p:nvPicPr>
                        <p:cNvPr id="142341" name="Object 11">
                          <a:extLst>
                            <a:ext uri="{FF2B5EF4-FFF2-40B4-BE49-F238E27FC236}">
                              <a16:creationId xmlns:a16="http://schemas.microsoft.com/office/drawing/2014/main" id="{FE5DBFE8-EF43-4433-BE1A-442DB0F5DC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296"/>
                          <a:ext cx="2458" cy="2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2" name="Object 12">
              <a:extLst>
                <a:ext uri="{FF2B5EF4-FFF2-40B4-BE49-F238E27FC236}">
                  <a16:creationId xmlns:a16="http://schemas.microsoft.com/office/drawing/2014/main" id="{53C06112-DC58-4984-A408-1CBA7C3D16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1536"/>
            <a:ext cx="816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685800" imgH="203200" progId="Equation.3">
                    <p:embed/>
                  </p:oleObj>
                </mc:Choice>
                <mc:Fallback>
                  <p:oleObj r:id="rId4" imgW="685800" imgH="203200" progId="Equation.3">
                    <p:embed/>
                    <p:pic>
                      <p:nvPicPr>
                        <p:cNvPr id="142342" name="Object 12">
                          <a:extLst>
                            <a:ext uri="{FF2B5EF4-FFF2-40B4-BE49-F238E27FC236}">
                              <a16:creationId xmlns:a16="http://schemas.microsoft.com/office/drawing/2014/main" id="{53C06112-DC58-4984-A408-1CBA7C3D16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536"/>
                          <a:ext cx="816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3" name="Object 13">
              <a:extLst>
                <a:ext uri="{FF2B5EF4-FFF2-40B4-BE49-F238E27FC236}">
                  <a16:creationId xmlns:a16="http://schemas.microsoft.com/office/drawing/2014/main" id="{CEFF81A9-5E1A-4A49-8BD9-268EE9FF4C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1824"/>
            <a:ext cx="86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736600" imgH="203200" progId="Equation.3">
                    <p:embed/>
                  </p:oleObj>
                </mc:Choice>
                <mc:Fallback>
                  <p:oleObj r:id="rId6" imgW="736600" imgH="203200" progId="Equation.3">
                    <p:embed/>
                    <p:pic>
                      <p:nvPicPr>
                        <p:cNvPr id="142343" name="Object 13">
                          <a:extLst>
                            <a:ext uri="{FF2B5EF4-FFF2-40B4-BE49-F238E27FC236}">
                              <a16:creationId xmlns:a16="http://schemas.microsoft.com/office/drawing/2014/main" id="{CEFF81A9-5E1A-4A49-8BD9-268EE9FF4C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824"/>
                          <a:ext cx="86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4" name="Object 14">
              <a:extLst>
                <a:ext uri="{FF2B5EF4-FFF2-40B4-BE49-F238E27FC236}">
                  <a16:creationId xmlns:a16="http://schemas.microsoft.com/office/drawing/2014/main" id="{2A6DC23D-5B05-46D9-90C8-E3C5E9055D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488"/>
            <a:ext cx="81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634725" imgH="203112" progId="Equation.3">
                    <p:embed/>
                  </p:oleObj>
                </mc:Choice>
                <mc:Fallback>
                  <p:oleObj r:id="rId8" imgW="634725" imgH="203112" progId="Equation.3">
                    <p:embed/>
                    <p:pic>
                      <p:nvPicPr>
                        <p:cNvPr id="142344" name="Object 14">
                          <a:extLst>
                            <a:ext uri="{FF2B5EF4-FFF2-40B4-BE49-F238E27FC236}">
                              <a16:creationId xmlns:a16="http://schemas.microsoft.com/office/drawing/2014/main" id="{2A6DC23D-5B05-46D9-90C8-E3C5E9055D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488"/>
                          <a:ext cx="81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5" name="Object 15">
              <a:extLst>
                <a:ext uri="{FF2B5EF4-FFF2-40B4-BE49-F238E27FC236}">
                  <a16:creationId xmlns:a16="http://schemas.microsoft.com/office/drawing/2014/main" id="{6F8CD941-2375-4FEE-A37F-67D5219008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776"/>
            <a:ext cx="81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660113" imgH="203112" progId="Equation.3">
                    <p:embed/>
                  </p:oleObj>
                </mc:Choice>
                <mc:Fallback>
                  <p:oleObj r:id="rId10" imgW="660113" imgH="203112" progId="Equation.3">
                    <p:embed/>
                    <p:pic>
                      <p:nvPicPr>
                        <p:cNvPr id="142345" name="Object 15">
                          <a:extLst>
                            <a:ext uri="{FF2B5EF4-FFF2-40B4-BE49-F238E27FC236}">
                              <a16:creationId xmlns:a16="http://schemas.microsoft.com/office/drawing/2014/main" id="{6F8CD941-2375-4FEE-A37F-67D5219008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776"/>
                          <a:ext cx="81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6" name="Object 16">
              <a:extLst>
                <a:ext uri="{FF2B5EF4-FFF2-40B4-BE49-F238E27FC236}">
                  <a16:creationId xmlns:a16="http://schemas.microsoft.com/office/drawing/2014/main" id="{2ADE5F90-56F4-46B6-909A-7F2134167E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744"/>
            <a:ext cx="912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685800" imgH="203200" progId="Equation.3">
                    <p:embed/>
                  </p:oleObj>
                </mc:Choice>
                <mc:Fallback>
                  <p:oleObj r:id="rId12" imgW="685800" imgH="203200" progId="Equation.3">
                    <p:embed/>
                    <p:pic>
                      <p:nvPicPr>
                        <p:cNvPr id="142346" name="Object 16">
                          <a:extLst>
                            <a:ext uri="{FF2B5EF4-FFF2-40B4-BE49-F238E27FC236}">
                              <a16:creationId xmlns:a16="http://schemas.microsoft.com/office/drawing/2014/main" id="{2ADE5F90-56F4-46B6-909A-7F2134167E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744"/>
                          <a:ext cx="912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47" name="Rectangle 17">
              <a:extLst>
                <a:ext uri="{FF2B5EF4-FFF2-40B4-BE49-F238E27FC236}">
                  <a16:creationId xmlns:a16="http://schemas.microsoft.com/office/drawing/2014/main" id="{55BF17E0-B243-4C6A-848D-2395DEC1E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152"/>
              <a:ext cx="1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Link Cost Functions</a:t>
              </a:r>
            </a:p>
          </p:txBody>
        </p:sp>
        <p:sp>
          <p:nvSpPr>
            <p:cNvPr id="142348" name="Rectangle 18">
              <a:extLst>
                <a:ext uri="{FF2B5EF4-FFF2-40B4-BE49-F238E27FC236}">
                  <a16:creationId xmlns:a16="http://schemas.microsoft.com/office/drawing/2014/main" id="{B12DE3AD-EBAD-45D6-8159-77567CC97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152"/>
              <a:ext cx="15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Demand Functions</a:t>
              </a:r>
            </a:p>
          </p:txBody>
        </p:sp>
        <p:sp>
          <p:nvSpPr>
            <p:cNvPr id="142349" name="Rectangle 19">
              <a:extLst>
                <a:ext uri="{FF2B5EF4-FFF2-40B4-BE49-F238E27FC236}">
                  <a16:creationId xmlns:a16="http://schemas.microsoft.com/office/drawing/2014/main" id="{5616C7F3-6AFF-42C5-A17E-FC74074CF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408"/>
              <a:ext cx="2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Trip Production Constraint</a:t>
              </a:r>
            </a:p>
          </p:txBody>
        </p:sp>
        <p:graphicFrame>
          <p:nvGraphicFramePr>
            <p:cNvPr id="142350" name="Object 20">
              <a:extLst>
                <a:ext uri="{FF2B5EF4-FFF2-40B4-BE49-F238E27FC236}">
                  <a16:creationId xmlns:a16="http://schemas.microsoft.com/office/drawing/2014/main" id="{B3231F12-EE4D-43C4-9F89-0F2DCACAC2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2544"/>
            <a:ext cx="1200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863225" imgH="228501" progId="Equation.3">
                    <p:embed/>
                  </p:oleObj>
                </mc:Choice>
                <mc:Fallback>
                  <p:oleObj r:id="rId14" imgW="863225" imgH="228501" progId="Equation.3">
                    <p:embed/>
                    <p:pic>
                      <p:nvPicPr>
                        <p:cNvPr id="142350" name="Object 20">
                          <a:extLst>
                            <a:ext uri="{FF2B5EF4-FFF2-40B4-BE49-F238E27FC236}">
                              <a16:creationId xmlns:a16="http://schemas.microsoft.com/office/drawing/2014/main" id="{B3231F12-EE4D-43C4-9F89-0F2DCACAC2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544"/>
                          <a:ext cx="1200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51" name="Rectangle 21">
              <a:extLst>
                <a:ext uri="{FF2B5EF4-FFF2-40B4-BE49-F238E27FC236}">
                  <a16:creationId xmlns:a16="http://schemas.microsoft.com/office/drawing/2014/main" id="{89E5F939-D321-4072-B2EA-56A6AFE5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256"/>
              <a:ext cx="1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Optimal Solution</a:t>
              </a:r>
            </a:p>
          </p:txBody>
        </p:sp>
        <p:sp>
          <p:nvSpPr>
            <p:cNvPr id="142352" name="Rectangle 22">
              <a:extLst>
                <a:ext uri="{FF2B5EF4-FFF2-40B4-BE49-F238E27FC236}">
                  <a16:creationId xmlns:a16="http://schemas.microsoft.com/office/drawing/2014/main" id="{05F687E6-7254-4462-9E2B-88F83B2B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072"/>
              <a:ext cx="1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cs typeface="Times New Roman" panose="02020603050405020304" pitchFamily="18" charset="0"/>
                </a:rPr>
                <a:t>But does not satisfy</a:t>
              </a:r>
            </a:p>
          </p:txBody>
        </p:sp>
      </p:grpSp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4">
            <a:extLst>
              <a:ext uri="{FF2B5EF4-FFF2-40B4-BE49-F238E27FC236}">
                <a16:creationId xmlns:a16="http://schemas.microsoft.com/office/drawing/2014/main" id="{EA38FB5A-FFD8-4D75-A752-C37D545A99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5DFEB4-52D7-4C14-96FC-474CDD930DDD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4FD59A03-A0D8-47C3-976E-370BD0C8B5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866775"/>
          </a:xfrm>
        </p:spPr>
        <p:txBody>
          <a:bodyPr/>
          <a:lstStyle/>
          <a:p>
            <a:pPr eaLnBrk="1" hangingPunct="1"/>
            <a:r>
              <a:rPr lang="en-US" altLang="en-US" sz="3200"/>
              <a:t>Example</a:t>
            </a:r>
          </a:p>
        </p:txBody>
      </p:sp>
      <p:grpSp>
        <p:nvGrpSpPr>
          <p:cNvPr id="143364" name="Group 15">
            <a:extLst>
              <a:ext uri="{FF2B5EF4-FFF2-40B4-BE49-F238E27FC236}">
                <a16:creationId xmlns:a16="http://schemas.microsoft.com/office/drawing/2014/main" id="{CAE80BCA-DA77-4F0E-9139-2C51E2D06110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371600"/>
            <a:ext cx="8664575" cy="4681538"/>
            <a:chOff x="144" y="1248"/>
            <a:chExt cx="5458" cy="2949"/>
          </a:xfrm>
        </p:grpSpPr>
        <p:sp>
          <p:nvSpPr>
            <p:cNvPr id="143365" name="Rectangle 16">
              <a:extLst>
                <a:ext uri="{FF2B5EF4-FFF2-40B4-BE49-F238E27FC236}">
                  <a16:creationId xmlns:a16="http://schemas.microsoft.com/office/drawing/2014/main" id="{BFF1E516-1D8D-48AE-BC00-453FEBA62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248"/>
              <a:ext cx="545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Resolve the above problem by using the demand functions to satisfy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the trip production constraint</a:t>
              </a:r>
            </a:p>
          </p:txBody>
        </p:sp>
        <p:sp>
          <p:nvSpPr>
            <p:cNvPr id="143366" name="Rectangle 17">
              <a:extLst>
                <a:ext uri="{FF2B5EF4-FFF2-40B4-BE49-F238E27FC236}">
                  <a16:creationId xmlns:a16="http://schemas.microsoft.com/office/drawing/2014/main" id="{EB40BA5E-DDF3-4E9D-A567-96A0A905B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072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where</a:t>
              </a:r>
            </a:p>
          </p:txBody>
        </p:sp>
        <p:sp>
          <p:nvSpPr>
            <p:cNvPr id="143367" name="Rectangle 18">
              <a:extLst>
                <a:ext uri="{FF2B5EF4-FFF2-40B4-BE49-F238E27FC236}">
                  <a16:creationId xmlns:a16="http://schemas.microsoft.com/office/drawing/2014/main" id="{FCBF0079-82EF-41E5-BDC6-F16C97B01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400"/>
              <a:ext cx="37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  <a:cs typeface="Times New Roman" panose="02020603050405020304" pitchFamily="18" charset="0"/>
                </a:rPr>
                <a:t>Demand function is specified by a share model</a:t>
              </a:r>
            </a:p>
          </p:txBody>
        </p:sp>
        <p:graphicFrame>
          <p:nvGraphicFramePr>
            <p:cNvPr id="143368" name="Object 19">
              <a:extLst>
                <a:ext uri="{FF2B5EF4-FFF2-40B4-BE49-F238E27FC236}">
                  <a16:creationId xmlns:a16="http://schemas.microsoft.com/office/drawing/2014/main" id="{4E680666-2AE6-4EF3-8A59-6004696E01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1824"/>
            <a:ext cx="1680" cy="4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95400" imgH="342900" progId="Equation.3">
                    <p:embed/>
                  </p:oleObj>
                </mc:Choice>
                <mc:Fallback>
                  <p:oleObj r:id="rId2" imgW="1295400" imgH="342900" progId="Equation.3">
                    <p:embed/>
                    <p:pic>
                      <p:nvPicPr>
                        <p:cNvPr id="143368" name="Object 19">
                          <a:extLst>
                            <a:ext uri="{FF2B5EF4-FFF2-40B4-BE49-F238E27FC236}">
                              <a16:creationId xmlns:a16="http://schemas.microsoft.com/office/drawing/2014/main" id="{4E680666-2AE6-4EF3-8A59-6004696E01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824"/>
                          <a:ext cx="1680" cy="4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69" name="Object 20">
              <a:extLst>
                <a:ext uri="{FF2B5EF4-FFF2-40B4-BE49-F238E27FC236}">
                  <a16:creationId xmlns:a16="http://schemas.microsoft.com/office/drawing/2014/main" id="{735B7610-1423-4406-A2A6-9AD0280CA5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8" y="2688"/>
            <a:ext cx="2160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282700" imgH="241300" progId="Equation.3">
                    <p:embed/>
                  </p:oleObj>
                </mc:Choice>
                <mc:Fallback>
                  <p:oleObj r:id="rId4" imgW="1282700" imgH="241300" progId="Equation.3">
                    <p:embed/>
                    <p:pic>
                      <p:nvPicPr>
                        <p:cNvPr id="143369" name="Object 20">
                          <a:extLst>
                            <a:ext uri="{FF2B5EF4-FFF2-40B4-BE49-F238E27FC236}">
                              <a16:creationId xmlns:a16="http://schemas.microsoft.com/office/drawing/2014/main" id="{735B7610-1423-4406-A2A6-9AD0280CA5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2688"/>
                          <a:ext cx="2160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70" name="Object 21">
              <a:extLst>
                <a:ext uri="{FF2B5EF4-FFF2-40B4-BE49-F238E27FC236}">
                  <a16:creationId xmlns:a16="http://schemas.microsoft.com/office/drawing/2014/main" id="{6A5097E6-12A1-40DD-99C4-E6F41DDF69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3312"/>
            <a:ext cx="120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774364" imgH="228501" progId="Equation.3">
                    <p:embed/>
                  </p:oleObj>
                </mc:Choice>
                <mc:Fallback>
                  <p:oleObj r:id="rId6" imgW="774364" imgH="228501" progId="Equation.3">
                    <p:embed/>
                    <p:pic>
                      <p:nvPicPr>
                        <p:cNvPr id="143370" name="Object 21">
                          <a:extLst>
                            <a:ext uri="{FF2B5EF4-FFF2-40B4-BE49-F238E27FC236}">
                              <a16:creationId xmlns:a16="http://schemas.microsoft.com/office/drawing/2014/main" id="{6A5097E6-12A1-40DD-99C4-E6F41DDF69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312"/>
                          <a:ext cx="120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71" name="Object 22">
              <a:extLst>
                <a:ext uri="{FF2B5EF4-FFF2-40B4-BE49-F238E27FC236}">
                  <a16:creationId xmlns:a16="http://schemas.microsoft.com/office/drawing/2014/main" id="{8D12EABC-B146-408A-ADDA-D935A2B296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3696"/>
            <a:ext cx="1056" cy="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723586" imgH="342751" progId="Equation.3">
                    <p:embed/>
                  </p:oleObj>
                </mc:Choice>
                <mc:Fallback>
                  <p:oleObj r:id="rId8" imgW="723586" imgH="342751" progId="Equation.3">
                    <p:embed/>
                    <p:pic>
                      <p:nvPicPr>
                        <p:cNvPr id="143371" name="Object 22">
                          <a:extLst>
                            <a:ext uri="{FF2B5EF4-FFF2-40B4-BE49-F238E27FC236}">
                              <a16:creationId xmlns:a16="http://schemas.microsoft.com/office/drawing/2014/main" id="{8D12EABC-B146-408A-ADDA-D935A2B296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696"/>
                          <a:ext cx="1056" cy="5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72" name="Object 23">
              <a:extLst>
                <a:ext uri="{FF2B5EF4-FFF2-40B4-BE49-F238E27FC236}">
                  <a16:creationId xmlns:a16="http://schemas.microsoft.com/office/drawing/2014/main" id="{AF21D0DF-4838-4FF1-8475-C3D8EF81F7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3120"/>
            <a:ext cx="2256" cy="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1726451" imgH="583947" progId="Equation.3">
                    <p:embed/>
                  </p:oleObj>
                </mc:Choice>
                <mc:Fallback>
                  <p:oleObj r:id="rId10" imgW="1726451" imgH="583947" progId="Equation.3">
                    <p:embed/>
                    <p:pic>
                      <p:nvPicPr>
                        <p:cNvPr id="143372" name="Object 23">
                          <a:extLst>
                            <a:ext uri="{FF2B5EF4-FFF2-40B4-BE49-F238E27FC236}">
                              <a16:creationId xmlns:a16="http://schemas.microsoft.com/office/drawing/2014/main" id="{AF21D0DF-4838-4FF1-8475-C3D8EF81F7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3120"/>
                          <a:ext cx="2256" cy="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373" name="AutoShape 24">
              <a:extLst>
                <a:ext uri="{FF2B5EF4-FFF2-40B4-BE49-F238E27FC236}">
                  <a16:creationId xmlns:a16="http://schemas.microsoft.com/office/drawing/2014/main" id="{989BA4B3-4C3F-43D6-84DF-D02B2DF7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736"/>
              <a:ext cx="288" cy="1392"/>
            </a:xfrm>
            <a:prstGeom prst="rightBrace">
              <a:avLst>
                <a:gd name="adj1" fmla="val 40278"/>
                <a:gd name="adj2" fmla="val 50000"/>
              </a:avLst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3374" name="Rectangle 25">
              <a:extLst>
                <a:ext uri="{FF2B5EF4-FFF2-40B4-BE49-F238E27FC236}">
                  <a16:creationId xmlns:a16="http://schemas.microsoft.com/office/drawing/2014/main" id="{FA0F4D40-A526-4F76-8961-ACFA605F5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784"/>
              <a:ext cx="17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cs typeface="Times New Roman" panose="02020603050405020304" pitchFamily="18" charset="0"/>
                </a:rPr>
                <a:t>Multinomial Logit</a:t>
              </a:r>
            </a:p>
          </p:txBody>
        </p:sp>
      </p:grp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4">
            <a:extLst>
              <a:ext uri="{FF2B5EF4-FFF2-40B4-BE49-F238E27FC236}">
                <a16:creationId xmlns:a16="http://schemas.microsoft.com/office/drawing/2014/main" id="{B67C7695-97B2-42D6-987B-85D41A6901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15F187-6E45-48C4-A972-D9F0815C4BE6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FC287A21-78A8-478D-AEFE-5BE71AA8C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8181975" cy="1462088"/>
          </a:xfrm>
        </p:spPr>
        <p:txBody>
          <a:bodyPr/>
          <a:lstStyle/>
          <a:p>
            <a:pPr eaLnBrk="1" hangingPunct="1"/>
            <a:r>
              <a:rPr lang="en-US" altLang="en-US" sz="3200"/>
              <a:t>Combined Distribution-Assignment Formulation with Destination Demand Function</a:t>
            </a:r>
          </a:p>
        </p:txBody>
      </p:sp>
      <p:graphicFrame>
        <p:nvGraphicFramePr>
          <p:cNvPr id="144388" name="Object 4">
            <a:extLst>
              <a:ext uri="{FF2B5EF4-FFF2-40B4-BE49-F238E27FC236}">
                <a16:creationId xmlns:a16="http://schemas.microsoft.com/office/drawing/2014/main" id="{26477CD3-B6A0-4B1F-8E1B-885DB023C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447800"/>
          <a:ext cx="72390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771900" imgH="406400" progId="Equation.3">
                  <p:embed/>
                </p:oleObj>
              </mc:Choice>
              <mc:Fallback>
                <p:oleObj r:id="rId3" imgW="3771900" imgH="406400" progId="Equation.3">
                  <p:embed/>
                  <p:pic>
                    <p:nvPicPr>
                      <p:cNvPr id="144388" name="Object 4">
                        <a:extLst>
                          <a:ext uri="{FF2B5EF4-FFF2-40B4-BE49-F238E27FC236}">
                            <a16:creationId xmlns:a16="http://schemas.microsoft.com/office/drawing/2014/main" id="{26477CD3-B6A0-4B1F-8E1B-885DB023C6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47800"/>
                        <a:ext cx="72390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9" name="Object 6">
            <a:extLst>
              <a:ext uri="{FF2B5EF4-FFF2-40B4-BE49-F238E27FC236}">
                <a16:creationId xmlns:a16="http://schemas.microsoft.com/office/drawing/2014/main" id="{1071AAFC-7318-4B07-A0AB-B7422F97D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352800"/>
          <a:ext cx="21336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91726" imgH="342751" progId="Equation.3">
                  <p:embed/>
                </p:oleObj>
              </mc:Choice>
              <mc:Fallback>
                <p:oleObj r:id="rId5" imgW="1091726" imgH="342751" progId="Equation.3">
                  <p:embed/>
                  <p:pic>
                    <p:nvPicPr>
                      <p:cNvPr id="144389" name="Object 6">
                        <a:extLst>
                          <a:ext uri="{FF2B5EF4-FFF2-40B4-BE49-F238E27FC236}">
                            <a16:creationId xmlns:a16="http://schemas.microsoft.com/office/drawing/2014/main" id="{1071AAFC-7318-4B07-A0AB-B7422F97D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352800"/>
                        <a:ext cx="21336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8">
            <a:extLst>
              <a:ext uri="{FF2B5EF4-FFF2-40B4-BE49-F238E27FC236}">
                <a16:creationId xmlns:a16="http://schemas.microsoft.com/office/drawing/2014/main" id="{87C7BB0A-24C2-4DB0-80BF-EFAD05171E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038600"/>
          <a:ext cx="1905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39392" imgH="342751" progId="Equation.3">
                  <p:embed/>
                </p:oleObj>
              </mc:Choice>
              <mc:Fallback>
                <p:oleObj r:id="rId7" imgW="939392" imgH="342751" progId="Equation.3">
                  <p:embed/>
                  <p:pic>
                    <p:nvPicPr>
                      <p:cNvPr id="144390" name="Object 8">
                        <a:extLst>
                          <a:ext uri="{FF2B5EF4-FFF2-40B4-BE49-F238E27FC236}">
                            <a16:creationId xmlns:a16="http://schemas.microsoft.com/office/drawing/2014/main" id="{87C7BB0A-24C2-4DB0-80BF-EFAD05171E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38600"/>
                        <a:ext cx="1905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1" name="Object 10">
            <a:extLst>
              <a:ext uri="{FF2B5EF4-FFF2-40B4-BE49-F238E27FC236}">
                <a16:creationId xmlns:a16="http://schemas.microsoft.com/office/drawing/2014/main" id="{A5510BE7-E320-4A26-93E3-02E5D6F30E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800600"/>
          <a:ext cx="21336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65200" imgH="228600" progId="Equation.3">
                  <p:embed/>
                </p:oleObj>
              </mc:Choice>
              <mc:Fallback>
                <p:oleObj r:id="rId9" imgW="965200" imgH="228600" progId="Equation.3">
                  <p:embed/>
                  <p:pic>
                    <p:nvPicPr>
                      <p:cNvPr id="144391" name="Object 10">
                        <a:extLst>
                          <a:ext uri="{FF2B5EF4-FFF2-40B4-BE49-F238E27FC236}">
                            <a16:creationId xmlns:a16="http://schemas.microsoft.com/office/drawing/2014/main" id="{A5510BE7-E320-4A26-93E3-02E5D6F30E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21336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2" name="Object 11">
            <a:extLst>
              <a:ext uri="{FF2B5EF4-FFF2-40B4-BE49-F238E27FC236}">
                <a16:creationId xmlns:a16="http://schemas.microsoft.com/office/drawing/2014/main" id="{E9AFD7AA-2519-4225-8D22-9FBF68E565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5410200"/>
          <a:ext cx="1828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812447" imgH="215806" progId="Equation.3">
                  <p:embed/>
                </p:oleObj>
              </mc:Choice>
              <mc:Fallback>
                <p:oleObj r:id="rId11" imgW="812447" imgH="215806" progId="Equation.3">
                  <p:embed/>
                  <p:pic>
                    <p:nvPicPr>
                      <p:cNvPr id="144392" name="Object 11">
                        <a:extLst>
                          <a:ext uri="{FF2B5EF4-FFF2-40B4-BE49-F238E27FC236}">
                            <a16:creationId xmlns:a16="http://schemas.microsoft.com/office/drawing/2014/main" id="{E9AFD7AA-2519-4225-8D22-9FBF68E565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10200"/>
                        <a:ext cx="1828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3" name="Text Box 12">
            <a:extLst>
              <a:ext uri="{FF2B5EF4-FFF2-40B4-BE49-F238E27FC236}">
                <a16:creationId xmlns:a16="http://schemas.microsoft.com/office/drawing/2014/main" id="{5D50FFC6-4C76-4176-B6F9-1CC080F13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25146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folHlink"/>
                </a:solidFill>
              </a:rPr>
              <a:t>Subject to:</a:t>
            </a:r>
          </a:p>
        </p:txBody>
      </p:sp>
      <p:graphicFrame>
        <p:nvGraphicFramePr>
          <p:cNvPr id="144394" name="Object 14">
            <a:extLst>
              <a:ext uri="{FF2B5EF4-FFF2-40B4-BE49-F238E27FC236}">
                <a16:creationId xmlns:a16="http://schemas.microsoft.com/office/drawing/2014/main" id="{168B88AF-C31B-46E0-A075-6C1F772C5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352800"/>
          <a:ext cx="6096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304536" imgH="253780" progId="Equation.3">
                  <p:embed/>
                </p:oleObj>
              </mc:Choice>
              <mc:Fallback>
                <p:oleObj r:id="rId13" imgW="304536" imgH="253780" progId="Equation.3">
                  <p:embed/>
                  <p:pic>
                    <p:nvPicPr>
                      <p:cNvPr id="144394" name="Object 14">
                        <a:extLst>
                          <a:ext uri="{FF2B5EF4-FFF2-40B4-BE49-F238E27FC236}">
                            <a16:creationId xmlns:a16="http://schemas.microsoft.com/office/drawing/2014/main" id="{168B88AF-C31B-46E0-A075-6C1F772C5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352800"/>
                        <a:ext cx="6096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5" name="Object 15">
            <a:extLst>
              <a:ext uri="{FF2B5EF4-FFF2-40B4-BE49-F238E27FC236}">
                <a16:creationId xmlns:a16="http://schemas.microsoft.com/office/drawing/2014/main" id="{E2A4E8EB-EDCC-4DB4-9F9A-DE9AF29FD4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4038600"/>
          <a:ext cx="5334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291973" imgH="241195" progId="Equation.3">
                  <p:embed/>
                </p:oleObj>
              </mc:Choice>
              <mc:Fallback>
                <p:oleObj r:id="rId15" imgW="291973" imgH="241195" progId="Equation.3">
                  <p:embed/>
                  <p:pic>
                    <p:nvPicPr>
                      <p:cNvPr id="144395" name="Object 15">
                        <a:extLst>
                          <a:ext uri="{FF2B5EF4-FFF2-40B4-BE49-F238E27FC236}">
                            <a16:creationId xmlns:a16="http://schemas.microsoft.com/office/drawing/2014/main" id="{E2A4E8EB-EDCC-4DB4-9F9A-DE9AF29FD4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5334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6" name="AutoShape 16">
            <a:extLst>
              <a:ext uri="{FF2B5EF4-FFF2-40B4-BE49-F238E27FC236}">
                <a16:creationId xmlns:a16="http://schemas.microsoft.com/office/drawing/2014/main" id="{E420733B-67B1-44A8-BDB1-09F8CDE68EE8}"/>
              </a:ext>
            </a:extLst>
          </p:cNvPr>
          <p:cNvSpPr>
            <a:spLocks/>
          </p:cNvSpPr>
          <p:nvPr/>
        </p:nvSpPr>
        <p:spPr bwMode="auto">
          <a:xfrm>
            <a:off x="3810000" y="33528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397" name="Text Box 17">
            <a:extLst>
              <a:ext uri="{FF2B5EF4-FFF2-40B4-BE49-F238E27FC236}">
                <a16:creationId xmlns:a16="http://schemas.microsoft.com/office/drawing/2014/main" id="{192FFD93-C229-4158-9ED8-0E90C6282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581400"/>
            <a:ext cx="1209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Lagrange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Multiplier</a:t>
            </a:r>
          </a:p>
        </p:txBody>
      </p:sp>
      <p:sp>
        <p:nvSpPr>
          <p:cNvPr id="144398" name="AutoShape 18">
            <a:extLst>
              <a:ext uri="{FF2B5EF4-FFF2-40B4-BE49-F238E27FC236}">
                <a16:creationId xmlns:a16="http://schemas.microsoft.com/office/drawing/2014/main" id="{BBC48655-B156-46E7-8ACF-DA3740B34611}"/>
              </a:ext>
            </a:extLst>
          </p:cNvPr>
          <p:cNvSpPr>
            <a:spLocks/>
          </p:cNvSpPr>
          <p:nvPr/>
        </p:nvSpPr>
        <p:spPr bwMode="auto">
          <a:xfrm rot="-5430306">
            <a:off x="5139531" y="1261269"/>
            <a:ext cx="312738" cy="2057400"/>
          </a:xfrm>
          <a:prstGeom prst="leftBrace">
            <a:avLst>
              <a:gd name="adj1" fmla="val 54822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399" name="Line 19">
            <a:extLst>
              <a:ext uri="{FF2B5EF4-FFF2-40B4-BE49-F238E27FC236}">
                <a16:creationId xmlns:a16="http://schemas.microsoft.com/office/drawing/2014/main" id="{7516B8B7-8BE8-407D-80B5-F6398CA419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9000" y="2057400"/>
            <a:ext cx="685800" cy="1066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144400" name="Text Box 20">
            <a:extLst>
              <a:ext uri="{FF2B5EF4-FFF2-40B4-BE49-F238E27FC236}">
                <a16:creationId xmlns:a16="http://schemas.microsoft.com/office/drawing/2014/main" id="{0F19A72D-838A-4DCF-B1E8-70AA04AD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3124200"/>
            <a:ext cx="2816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Destination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Attractiveness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(e.g., retail activity,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employment density, etc.)</a:t>
            </a:r>
          </a:p>
        </p:txBody>
      </p:sp>
      <p:sp>
        <p:nvSpPr>
          <p:cNvPr id="144401" name="Rectangle 21">
            <a:extLst>
              <a:ext uri="{FF2B5EF4-FFF2-40B4-BE49-F238E27FC236}">
                <a16:creationId xmlns:a16="http://schemas.microsoft.com/office/drawing/2014/main" id="{EB162385-184F-4613-B8C9-4F1559B86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00600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the </a:t>
            </a:r>
            <a:r>
              <a:rPr lang="en-US" altLang="en-US" sz="1800">
                <a:solidFill>
                  <a:srgbClr val="0000FF"/>
                </a:solidFill>
                <a:cs typeface="Times New Roman" panose="02020603050405020304" pitchFamily="18" charset="0"/>
              </a:rPr>
              <a:t>smallest net travel impedance</a:t>
            </a:r>
            <a:r>
              <a:rPr lang="en-US" altLang="en-US" sz="1800">
                <a:cs typeface="Times New Roman" panose="02020603050405020304" pitchFamily="18" charset="0"/>
              </a:rPr>
              <a:t>,                    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of all destinations that can be visited from </a:t>
            </a:r>
            <a:r>
              <a:rPr lang="en-US" altLang="en-US" sz="1800" i="1">
                <a:cs typeface="Times New Roman" panose="02020603050405020304" pitchFamily="18" charset="0"/>
              </a:rPr>
              <a:t>r</a:t>
            </a:r>
            <a:r>
              <a:rPr lang="en-US" altLang="en-US" sz="12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en-US" altLang="en-US" sz="1100">
                <a:latin typeface="Arial" panose="020B0604020202020204" pitchFamily="34" charset="0"/>
              </a:rPr>
              <a:t> 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44402" name="Object 22">
            <a:extLst>
              <a:ext uri="{FF2B5EF4-FFF2-40B4-BE49-F238E27FC236}">
                <a16:creationId xmlns:a16="http://schemas.microsoft.com/office/drawing/2014/main" id="{466D1C36-FFEA-4006-ADBE-B2DA468C87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800600"/>
          <a:ext cx="9906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634725" imgH="253890" progId="Equation.2">
                  <p:embed/>
                </p:oleObj>
              </mc:Choice>
              <mc:Fallback>
                <p:oleObj r:id="rId17" imgW="634725" imgH="253890" progId="Equation.2">
                  <p:embed/>
                  <p:pic>
                    <p:nvPicPr>
                      <p:cNvPr id="144402" name="Object 22">
                        <a:extLst>
                          <a:ext uri="{FF2B5EF4-FFF2-40B4-BE49-F238E27FC236}">
                            <a16:creationId xmlns:a16="http://schemas.microsoft.com/office/drawing/2014/main" id="{466D1C36-FFEA-4006-ADBE-B2DA468C87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9906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03" name="Line 23">
            <a:extLst>
              <a:ext uri="{FF2B5EF4-FFF2-40B4-BE49-F238E27FC236}">
                <a16:creationId xmlns:a16="http://schemas.microsoft.com/office/drawing/2014/main" id="{49EB7050-D679-49B7-ACEB-9AC799870E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1400" y="4419600"/>
            <a:ext cx="685800" cy="4572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144404" name="Text Box 24">
            <a:extLst>
              <a:ext uri="{FF2B5EF4-FFF2-40B4-BE49-F238E27FC236}">
                <a16:creationId xmlns:a16="http://schemas.microsoft.com/office/drawing/2014/main" id="{EDEC8784-5DCA-48B4-B41B-C960E623C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113" y="2438400"/>
            <a:ext cx="1001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Entropy</a:t>
            </a: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Number Placeholder 4">
            <a:extLst>
              <a:ext uri="{FF2B5EF4-FFF2-40B4-BE49-F238E27FC236}">
                <a16:creationId xmlns:a16="http://schemas.microsoft.com/office/drawing/2014/main" id="{55935D0B-4646-4B14-89D4-E568E65387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0E85C4-BF3A-4A07-81DD-79911ABDF8D6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950609A-1499-4F42-8B5C-0AC090036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8181975" cy="1462088"/>
          </a:xfrm>
        </p:spPr>
        <p:txBody>
          <a:bodyPr/>
          <a:lstStyle/>
          <a:p>
            <a:pPr eaLnBrk="1" hangingPunct="1"/>
            <a:r>
              <a:rPr lang="en-US" altLang="en-US" sz="3200"/>
              <a:t>Combined Distribution-Assignment Formulation with Variable Destination Cost</a:t>
            </a:r>
          </a:p>
        </p:txBody>
      </p:sp>
      <p:graphicFrame>
        <p:nvGraphicFramePr>
          <p:cNvPr id="154628" name="Object 4">
            <a:extLst>
              <a:ext uri="{FF2B5EF4-FFF2-40B4-BE49-F238E27FC236}">
                <a16:creationId xmlns:a16="http://schemas.microsoft.com/office/drawing/2014/main" id="{E35EB86B-F68A-4127-9274-D815CA0CC7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1436688"/>
          <a:ext cx="79708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152900" imgH="419100" progId="Equation.3">
                  <p:embed/>
                </p:oleObj>
              </mc:Choice>
              <mc:Fallback>
                <p:oleObj name="Equation" r:id="rId3" imgW="4152900" imgH="419100" progId="Equation.3">
                  <p:embed/>
                  <p:pic>
                    <p:nvPicPr>
                      <p:cNvPr id="154628" name="Object 4">
                        <a:extLst>
                          <a:ext uri="{FF2B5EF4-FFF2-40B4-BE49-F238E27FC236}">
                            <a16:creationId xmlns:a16="http://schemas.microsoft.com/office/drawing/2014/main" id="{E35EB86B-F68A-4127-9274-D815CA0CC7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1436688"/>
                        <a:ext cx="7970838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9" name="Object 6">
            <a:extLst>
              <a:ext uri="{FF2B5EF4-FFF2-40B4-BE49-F238E27FC236}">
                <a16:creationId xmlns:a16="http://schemas.microsoft.com/office/drawing/2014/main" id="{68FA87A2-A234-48DF-9885-947F0E35CD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352800"/>
          <a:ext cx="21336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91726" imgH="342751" progId="Equation.3">
                  <p:embed/>
                </p:oleObj>
              </mc:Choice>
              <mc:Fallback>
                <p:oleObj r:id="rId5" imgW="1091726" imgH="342751" progId="Equation.3">
                  <p:embed/>
                  <p:pic>
                    <p:nvPicPr>
                      <p:cNvPr id="154629" name="Object 6">
                        <a:extLst>
                          <a:ext uri="{FF2B5EF4-FFF2-40B4-BE49-F238E27FC236}">
                            <a16:creationId xmlns:a16="http://schemas.microsoft.com/office/drawing/2014/main" id="{68FA87A2-A234-48DF-9885-947F0E35CD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352800"/>
                        <a:ext cx="21336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0" name="Object 7">
            <a:extLst>
              <a:ext uri="{FF2B5EF4-FFF2-40B4-BE49-F238E27FC236}">
                <a16:creationId xmlns:a16="http://schemas.microsoft.com/office/drawing/2014/main" id="{E81CD5B7-8E44-4B86-902F-510717EB8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038600"/>
          <a:ext cx="1905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39392" imgH="342751" progId="Equation.3">
                  <p:embed/>
                </p:oleObj>
              </mc:Choice>
              <mc:Fallback>
                <p:oleObj r:id="rId7" imgW="939392" imgH="342751" progId="Equation.3">
                  <p:embed/>
                  <p:pic>
                    <p:nvPicPr>
                      <p:cNvPr id="154630" name="Object 7">
                        <a:extLst>
                          <a:ext uri="{FF2B5EF4-FFF2-40B4-BE49-F238E27FC236}">
                            <a16:creationId xmlns:a16="http://schemas.microsoft.com/office/drawing/2014/main" id="{E81CD5B7-8E44-4B86-902F-510717EB81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38600"/>
                        <a:ext cx="1905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1" name="Object 9">
            <a:extLst>
              <a:ext uri="{FF2B5EF4-FFF2-40B4-BE49-F238E27FC236}">
                <a16:creationId xmlns:a16="http://schemas.microsoft.com/office/drawing/2014/main" id="{1D8D7410-0098-41D8-8D47-DEEBB1579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800600"/>
          <a:ext cx="21336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65200" imgH="228600" progId="Equation.3">
                  <p:embed/>
                </p:oleObj>
              </mc:Choice>
              <mc:Fallback>
                <p:oleObj r:id="rId9" imgW="965200" imgH="228600" progId="Equation.3">
                  <p:embed/>
                  <p:pic>
                    <p:nvPicPr>
                      <p:cNvPr id="154631" name="Object 9">
                        <a:extLst>
                          <a:ext uri="{FF2B5EF4-FFF2-40B4-BE49-F238E27FC236}">
                            <a16:creationId xmlns:a16="http://schemas.microsoft.com/office/drawing/2014/main" id="{1D8D7410-0098-41D8-8D47-DEEBB1579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21336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2" name="Object 10">
            <a:extLst>
              <a:ext uri="{FF2B5EF4-FFF2-40B4-BE49-F238E27FC236}">
                <a16:creationId xmlns:a16="http://schemas.microsoft.com/office/drawing/2014/main" id="{A729960C-EF15-4C7D-A0AC-C773E4E202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5410200"/>
          <a:ext cx="1828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812447" imgH="215806" progId="Equation.3">
                  <p:embed/>
                </p:oleObj>
              </mc:Choice>
              <mc:Fallback>
                <p:oleObj r:id="rId11" imgW="812447" imgH="215806" progId="Equation.3">
                  <p:embed/>
                  <p:pic>
                    <p:nvPicPr>
                      <p:cNvPr id="154632" name="Object 10">
                        <a:extLst>
                          <a:ext uri="{FF2B5EF4-FFF2-40B4-BE49-F238E27FC236}">
                            <a16:creationId xmlns:a16="http://schemas.microsoft.com/office/drawing/2014/main" id="{A729960C-EF15-4C7D-A0AC-C773E4E202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10200"/>
                        <a:ext cx="1828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3" name="Text Box 11">
            <a:extLst>
              <a:ext uri="{FF2B5EF4-FFF2-40B4-BE49-F238E27FC236}">
                <a16:creationId xmlns:a16="http://schemas.microsoft.com/office/drawing/2014/main" id="{169D7978-C103-437C-9859-B2E4EC038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25146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Subject to:</a:t>
            </a:r>
          </a:p>
        </p:txBody>
      </p:sp>
      <p:graphicFrame>
        <p:nvGraphicFramePr>
          <p:cNvPr id="154634" name="Object 13">
            <a:extLst>
              <a:ext uri="{FF2B5EF4-FFF2-40B4-BE49-F238E27FC236}">
                <a16:creationId xmlns:a16="http://schemas.microsoft.com/office/drawing/2014/main" id="{5DC680B1-566C-4807-8FC8-4B74E89F36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352800"/>
          <a:ext cx="6096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304536" imgH="253780" progId="Equation.3">
                  <p:embed/>
                </p:oleObj>
              </mc:Choice>
              <mc:Fallback>
                <p:oleObj r:id="rId13" imgW="304536" imgH="253780" progId="Equation.3">
                  <p:embed/>
                  <p:pic>
                    <p:nvPicPr>
                      <p:cNvPr id="154634" name="Object 13">
                        <a:extLst>
                          <a:ext uri="{FF2B5EF4-FFF2-40B4-BE49-F238E27FC236}">
                            <a16:creationId xmlns:a16="http://schemas.microsoft.com/office/drawing/2014/main" id="{5DC680B1-566C-4807-8FC8-4B74E89F36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352800"/>
                        <a:ext cx="6096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35" name="Object 14">
            <a:extLst>
              <a:ext uri="{FF2B5EF4-FFF2-40B4-BE49-F238E27FC236}">
                <a16:creationId xmlns:a16="http://schemas.microsoft.com/office/drawing/2014/main" id="{5436BEE3-251C-4A42-BAEC-D7AE4527F1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4038600"/>
          <a:ext cx="5334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291973" imgH="241195" progId="Equation.3">
                  <p:embed/>
                </p:oleObj>
              </mc:Choice>
              <mc:Fallback>
                <p:oleObj r:id="rId15" imgW="291973" imgH="241195" progId="Equation.3">
                  <p:embed/>
                  <p:pic>
                    <p:nvPicPr>
                      <p:cNvPr id="154635" name="Object 14">
                        <a:extLst>
                          <a:ext uri="{FF2B5EF4-FFF2-40B4-BE49-F238E27FC236}">
                            <a16:creationId xmlns:a16="http://schemas.microsoft.com/office/drawing/2014/main" id="{5436BEE3-251C-4A42-BAEC-D7AE4527F1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5334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6" name="AutoShape 15">
            <a:extLst>
              <a:ext uri="{FF2B5EF4-FFF2-40B4-BE49-F238E27FC236}">
                <a16:creationId xmlns:a16="http://schemas.microsoft.com/office/drawing/2014/main" id="{CC6C4829-084F-48D5-8820-5B63B77349D2}"/>
              </a:ext>
            </a:extLst>
          </p:cNvPr>
          <p:cNvSpPr>
            <a:spLocks/>
          </p:cNvSpPr>
          <p:nvPr/>
        </p:nvSpPr>
        <p:spPr bwMode="auto">
          <a:xfrm>
            <a:off x="3810000" y="33528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4637" name="Text Box 16">
            <a:extLst>
              <a:ext uri="{FF2B5EF4-FFF2-40B4-BE49-F238E27FC236}">
                <a16:creationId xmlns:a16="http://schemas.microsoft.com/office/drawing/2014/main" id="{74B8DA2A-9BA2-4FF3-A897-2F4446E64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581400"/>
            <a:ext cx="1209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Lagrange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Multiplier</a:t>
            </a:r>
          </a:p>
        </p:txBody>
      </p:sp>
      <p:sp>
        <p:nvSpPr>
          <p:cNvPr id="154638" name="AutoShape 17">
            <a:extLst>
              <a:ext uri="{FF2B5EF4-FFF2-40B4-BE49-F238E27FC236}">
                <a16:creationId xmlns:a16="http://schemas.microsoft.com/office/drawing/2014/main" id="{80C77F50-408B-4A2C-AAE6-495265976FAF}"/>
              </a:ext>
            </a:extLst>
          </p:cNvPr>
          <p:cNvSpPr>
            <a:spLocks/>
          </p:cNvSpPr>
          <p:nvPr/>
        </p:nvSpPr>
        <p:spPr bwMode="auto">
          <a:xfrm rot="-5430306">
            <a:off x="4872831" y="1529557"/>
            <a:ext cx="312737" cy="1524000"/>
          </a:xfrm>
          <a:prstGeom prst="leftBrace">
            <a:avLst>
              <a:gd name="adj1" fmla="val 40609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4639" name="Line 18">
            <a:extLst>
              <a:ext uri="{FF2B5EF4-FFF2-40B4-BE49-F238E27FC236}">
                <a16:creationId xmlns:a16="http://schemas.microsoft.com/office/drawing/2014/main" id="{34E0AEE8-B655-431C-92D6-7394BCCF0C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9000" y="2057400"/>
            <a:ext cx="685800" cy="1066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154640" name="Text Box 19">
            <a:extLst>
              <a:ext uri="{FF2B5EF4-FFF2-40B4-BE49-F238E27FC236}">
                <a16:creationId xmlns:a16="http://schemas.microsoft.com/office/drawing/2014/main" id="{D12639D9-E69D-4DFF-80E3-9397F539C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3124200"/>
            <a:ext cx="28162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Destination Cost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(e.g., retail activity,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employment density, etc.)</a:t>
            </a:r>
          </a:p>
        </p:txBody>
      </p:sp>
      <p:sp>
        <p:nvSpPr>
          <p:cNvPr id="154641" name="Rectangle 20">
            <a:extLst>
              <a:ext uri="{FF2B5EF4-FFF2-40B4-BE49-F238E27FC236}">
                <a16:creationId xmlns:a16="http://schemas.microsoft.com/office/drawing/2014/main" id="{A4FC5F72-2079-4EA3-8F20-FF1E46FAC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800600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the </a:t>
            </a:r>
            <a:r>
              <a:rPr lang="en-US" altLang="en-US" sz="1800">
                <a:solidFill>
                  <a:srgbClr val="0000FF"/>
                </a:solidFill>
                <a:cs typeface="Times New Roman" panose="02020603050405020304" pitchFamily="18" charset="0"/>
              </a:rPr>
              <a:t>smallest net travel impedance</a:t>
            </a:r>
            <a:r>
              <a:rPr lang="en-US" altLang="en-US" sz="1800">
                <a:cs typeface="Times New Roman" panose="02020603050405020304" pitchFamily="18" charset="0"/>
              </a:rPr>
              <a:t>,                    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of all destinations that can be visited from </a:t>
            </a:r>
            <a:r>
              <a:rPr lang="en-US" altLang="en-US" sz="1800" i="1">
                <a:cs typeface="Times New Roman" panose="02020603050405020304" pitchFamily="18" charset="0"/>
              </a:rPr>
              <a:t>r</a:t>
            </a:r>
            <a:r>
              <a:rPr lang="en-US" altLang="en-US" sz="12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en-US" altLang="en-US" sz="1100">
                <a:latin typeface="Arial" panose="020B0604020202020204" pitchFamily="34" charset="0"/>
              </a:rPr>
              <a:t> 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54642" name="Object 21">
            <a:extLst>
              <a:ext uri="{FF2B5EF4-FFF2-40B4-BE49-F238E27FC236}">
                <a16:creationId xmlns:a16="http://schemas.microsoft.com/office/drawing/2014/main" id="{D9FAF768-4BBA-435E-8224-278C6352C6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1638" y="4664075"/>
          <a:ext cx="1219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43000" imgH="482600" progId="Equation.3">
                  <p:embed/>
                </p:oleObj>
              </mc:Choice>
              <mc:Fallback>
                <p:oleObj name="Equation" r:id="rId17" imgW="1143000" imgH="482600" progId="Equation.3">
                  <p:embed/>
                  <p:pic>
                    <p:nvPicPr>
                      <p:cNvPr id="154642" name="Object 21">
                        <a:extLst>
                          <a:ext uri="{FF2B5EF4-FFF2-40B4-BE49-F238E27FC236}">
                            <a16:creationId xmlns:a16="http://schemas.microsoft.com/office/drawing/2014/main" id="{D9FAF768-4BBA-435E-8224-278C6352C6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1638" y="4664075"/>
                        <a:ext cx="12192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43" name="Line 22">
            <a:extLst>
              <a:ext uri="{FF2B5EF4-FFF2-40B4-BE49-F238E27FC236}">
                <a16:creationId xmlns:a16="http://schemas.microsoft.com/office/drawing/2014/main" id="{14F949DB-667B-49BF-BD4B-673014B65D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1400" y="4419600"/>
            <a:ext cx="685800" cy="4572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154644" name="Text Box 23">
            <a:extLst>
              <a:ext uri="{FF2B5EF4-FFF2-40B4-BE49-F238E27FC236}">
                <a16:creationId xmlns:a16="http://schemas.microsoft.com/office/drawing/2014/main" id="{5491994B-C7B2-436A-AFBF-CC55290ED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438400"/>
            <a:ext cx="1001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Entropy</a:t>
            </a: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/>
              <a:t>Outline</a:t>
            </a:r>
            <a:endParaRPr lang="en-US" altLang="en-US" sz="320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80FD5AA-EB10-4C95-9FA6-D6FC4E7F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Review of elastic demand traffic assignment problem</a:t>
            </a:r>
          </a:p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Multiclass traffic assignment problem</a:t>
            </a:r>
          </a:p>
          <a:p>
            <a:pPr lvl="1" eaLnBrk="1" hangingPunct="1">
              <a:defRPr/>
            </a:pPr>
            <a:r>
              <a:rPr lang="en-US" sz="2400" dirty="0"/>
              <a:t>Models focusing on different travelers’ characteristics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Models focusing on different vehicle types</a:t>
            </a:r>
          </a:p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Multicriteria traffic assignment problem</a:t>
            </a:r>
          </a:p>
          <a:p>
            <a:pPr lvl="1" eaLnBrk="1" hangingPunct="1">
              <a:defRPr/>
            </a:pPr>
            <a:r>
              <a:rPr lang="en-US" sz="2400" dirty="0"/>
              <a:t>Models focusing on deterministic attributes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Models focusing on stochastic attributes</a:t>
            </a:r>
          </a:p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Multiclass, multicriteria traffic assignment problem</a:t>
            </a:r>
          </a:p>
          <a:p>
            <a:pPr eaLnBrk="1" hangingPunct="1">
              <a:defRPr/>
            </a:pPr>
            <a:endParaRPr lang="en-HK" altLang="en-US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Number Placeholder 4">
            <a:extLst>
              <a:ext uri="{FF2B5EF4-FFF2-40B4-BE49-F238E27FC236}">
                <a16:creationId xmlns:a16="http://schemas.microsoft.com/office/drawing/2014/main" id="{E68438E4-2BB1-45D0-BADE-DDB8DA7C31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5AD240-98AA-43A8-A91B-EB467AB7997F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BB8C58A8-0EF1-49ED-AF05-5CD4D5938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534400" cy="1462088"/>
          </a:xfrm>
        </p:spPr>
        <p:txBody>
          <a:bodyPr/>
          <a:lstStyle/>
          <a:p>
            <a:pPr eaLnBrk="1" hangingPunct="1"/>
            <a:r>
              <a:rPr lang="en-US" altLang="en-US" sz="3200"/>
              <a:t>Joint Entropy Distribution-Assignment Formulation (Doubly-Constrained Gravity Model)</a:t>
            </a:r>
          </a:p>
        </p:txBody>
      </p:sp>
      <p:graphicFrame>
        <p:nvGraphicFramePr>
          <p:cNvPr id="156676" name="Object 3">
            <a:extLst>
              <a:ext uri="{FF2B5EF4-FFF2-40B4-BE49-F238E27FC236}">
                <a16:creationId xmlns:a16="http://schemas.microsoft.com/office/drawing/2014/main" id="{76DFC0F6-B279-41FC-BE34-084329690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3638" y="1447800"/>
          <a:ext cx="592296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86100" imgH="419100" progId="Equation.3">
                  <p:embed/>
                </p:oleObj>
              </mc:Choice>
              <mc:Fallback>
                <p:oleObj name="Equation" r:id="rId3" imgW="3086100" imgH="419100" progId="Equation.3">
                  <p:embed/>
                  <p:pic>
                    <p:nvPicPr>
                      <p:cNvPr id="156676" name="Object 3">
                        <a:extLst>
                          <a:ext uri="{FF2B5EF4-FFF2-40B4-BE49-F238E27FC236}">
                            <a16:creationId xmlns:a16="http://schemas.microsoft.com/office/drawing/2014/main" id="{76DFC0F6-B279-41FC-BE34-084329690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1447800"/>
                        <a:ext cx="592296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7" name="Object 5">
            <a:extLst>
              <a:ext uri="{FF2B5EF4-FFF2-40B4-BE49-F238E27FC236}">
                <a16:creationId xmlns:a16="http://schemas.microsoft.com/office/drawing/2014/main" id="{BF832B67-D3E8-4457-A4C1-403910F6A9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9838" y="2667000"/>
          <a:ext cx="21336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91726" imgH="342751" progId="Equation.3">
                  <p:embed/>
                </p:oleObj>
              </mc:Choice>
              <mc:Fallback>
                <p:oleObj r:id="rId5" imgW="1091726" imgH="342751" progId="Equation.3">
                  <p:embed/>
                  <p:pic>
                    <p:nvPicPr>
                      <p:cNvPr id="156677" name="Object 5">
                        <a:extLst>
                          <a:ext uri="{FF2B5EF4-FFF2-40B4-BE49-F238E27FC236}">
                            <a16:creationId xmlns:a16="http://schemas.microsoft.com/office/drawing/2014/main" id="{BF832B67-D3E8-4457-A4C1-403910F6A9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2667000"/>
                        <a:ext cx="21336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8" name="Object 7">
            <a:extLst>
              <a:ext uri="{FF2B5EF4-FFF2-40B4-BE49-F238E27FC236}">
                <a16:creationId xmlns:a16="http://schemas.microsoft.com/office/drawing/2014/main" id="{EE677013-776D-4690-BCBF-4D37D9F34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9838" y="3352800"/>
          <a:ext cx="1905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39392" imgH="342751" progId="Equation.3">
                  <p:embed/>
                </p:oleObj>
              </mc:Choice>
              <mc:Fallback>
                <p:oleObj r:id="rId7" imgW="939392" imgH="342751" progId="Equation.3">
                  <p:embed/>
                  <p:pic>
                    <p:nvPicPr>
                      <p:cNvPr id="156678" name="Object 7">
                        <a:extLst>
                          <a:ext uri="{FF2B5EF4-FFF2-40B4-BE49-F238E27FC236}">
                            <a16:creationId xmlns:a16="http://schemas.microsoft.com/office/drawing/2014/main" id="{EE677013-776D-4690-BCBF-4D37D9F349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3352800"/>
                        <a:ext cx="1905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9" name="Object 8">
            <a:extLst>
              <a:ext uri="{FF2B5EF4-FFF2-40B4-BE49-F238E27FC236}">
                <a16:creationId xmlns:a16="http://schemas.microsoft.com/office/drawing/2014/main" id="{9549E18A-8F9E-456F-B0E0-68022278F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3638" y="4800600"/>
          <a:ext cx="21336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965200" imgH="228600" progId="Equation.3">
                  <p:embed/>
                </p:oleObj>
              </mc:Choice>
              <mc:Fallback>
                <p:oleObj r:id="rId9" imgW="965200" imgH="228600" progId="Equation.3">
                  <p:embed/>
                  <p:pic>
                    <p:nvPicPr>
                      <p:cNvPr id="156679" name="Object 8">
                        <a:extLst>
                          <a:ext uri="{FF2B5EF4-FFF2-40B4-BE49-F238E27FC236}">
                            <a16:creationId xmlns:a16="http://schemas.microsoft.com/office/drawing/2014/main" id="{9549E18A-8F9E-456F-B0E0-68022278FB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4800600"/>
                        <a:ext cx="21336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0" name="Object 9">
            <a:extLst>
              <a:ext uri="{FF2B5EF4-FFF2-40B4-BE49-F238E27FC236}">
                <a16:creationId xmlns:a16="http://schemas.microsoft.com/office/drawing/2014/main" id="{A4361330-A806-4A5A-AAE7-8D377587D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3638" y="5410200"/>
          <a:ext cx="1828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812447" imgH="215806" progId="Equation.3">
                  <p:embed/>
                </p:oleObj>
              </mc:Choice>
              <mc:Fallback>
                <p:oleObj r:id="rId11" imgW="812447" imgH="215806" progId="Equation.3">
                  <p:embed/>
                  <p:pic>
                    <p:nvPicPr>
                      <p:cNvPr id="156680" name="Object 9">
                        <a:extLst>
                          <a:ext uri="{FF2B5EF4-FFF2-40B4-BE49-F238E27FC236}">
                            <a16:creationId xmlns:a16="http://schemas.microsoft.com/office/drawing/2014/main" id="{A4361330-A806-4A5A-AAE7-8D377587D2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5410200"/>
                        <a:ext cx="1828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1" name="Text Box 10">
            <a:extLst>
              <a:ext uri="{FF2B5EF4-FFF2-40B4-BE49-F238E27FC236}">
                <a16:creationId xmlns:a16="http://schemas.microsoft.com/office/drawing/2014/main" id="{A0924D49-4BAB-4BEE-AAD0-931660EF7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1274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Subject to:</a:t>
            </a:r>
          </a:p>
        </p:txBody>
      </p:sp>
      <p:graphicFrame>
        <p:nvGraphicFramePr>
          <p:cNvPr id="156682" name="Object 12">
            <a:extLst>
              <a:ext uri="{FF2B5EF4-FFF2-40B4-BE49-F238E27FC236}">
                <a16:creationId xmlns:a16="http://schemas.microsoft.com/office/drawing/2014/main" id="{4FB51395-2DBC-4D2A-923F-382CD0500F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9638" y="2743200"/>
          <a:ext cx="6096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304536" imgH="253780" progId="Equation.3">
                  <p:embed/>
                </p:oleObj>
              </mc:Choice>
              <mc:Fallback>
                <p:oleObj r:id="rId13" imgW="304536" imgH="253780" progId="Equation.3">
                  <p:embed/>
                  <p:pic>
                    <p:nvPicPr>
                      <p:cNvPr id="156682" name="Object 12">
                        <a:extLst>
                          <a:ext uri="{FF2B5EF4-FFF2-40B4-BE49-F238E27FC236}">
                            <a16:creationId xmlns:a16="http://schemas.microsoft.com/office/drawing/2014/main" id="{4FB51395-2DBC-4D2A-923F-382CD0500F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2743200"/>
                        <a:ext cx="6096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3" name="Object 13">
            <a:extLst>
              <a:ext uri="{FF2B5EF4-FFF2-40B4-BE49-F238E27FC236}">
                <a16:creationId xmlns:a16="http://schemas.microsoft.com/office/drawing/2014/main" id="{5F2A5994-1327-43AA-81F9-CE0B940B04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5838" y="3429000"/>
          <a:ext cx="5334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291973" imgH="241195" progId="Equation.3">
                  <p:embed/>
                </p:oleObj>
              </mc:Choice>
              <mc:Fallback>
                <p:oleObj r:id="rId15" imgW="291973" imgH="241195" progId="Equation.3">
                  <p:embed/>
                  <p:pic>
                    <p:nvPicPr>
                      <p:cNvPr id="156683" name="Object 13">
                        <a:extLst>
                          <a:ext uri="{FF2B5EF4-FFF2-40B4-BE49-F238E27FC236}">
                            <a16:creationId xmlns:a16="http://schemas.microsoft.com/office/drawing/2014/main" id="{5F2A5994-1327-43AA-81F9-CE0B940B04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3429000"/>
                        <a:ext cx="5334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4" name="AutoShape 14">
            <a:extLst>
              <a:ext uri="{FF2B5EF4-FFF2-40B4-BE49-F238E27FC236}">
                <a16:creationId xmlns:a16="http://schemas.microsoft.com/office/drawing/2014/main" id="{F252699F-C434-40D9-BECD-CCD0DCA72264}"/>
              </a:ext>
            </a:extLst>
          </p:cNvPr>
          <p:cNvSpPr>
            <a:spLocks/>
          </p:cNvSpPr>
          <p:nvPr/>
        </p:nvSpPr>
        <p:spPr bwMode="auto">
          <a:xfrm>
            <a:off x="4211638" y="2743200"/>
            <a:ext cx="304800" cy="182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685" name="Text Box 15">
            <a:extLst>
              <a:ext uri="{FF2B5EF4-FFF2-40B4-BE49-F238E27FC236}">
                <a16:creationId xmlns:a16="http://schemas.microsoft.com/office/drawing/2014/main" id="{7161CF1E-6285-4C83-A539-885053B0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3276600"/>
            <a:ext cx="1209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Lagrange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Multiplier</a:t>
            </a:r>
          </a:p>
        </p:txBody>
      </p:sp>
      <p:graphicFrame>
        <p:nvGraphicFramePr>
          <p:cNvPr id="156686" name="Object 16">
            <a:extLst>
              <a:ext uri="{FF2B5EF4-FFF2-40B4-BE49-F238E27FC236}">
                <a16:creationId xmlns:a16="http://schemas.microsoft.com/office/drawing/2014/main" id="{FC16752A-29C5-407F-80E3-5D9DE9568A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9838" y="4038600"/>
          <a:ext cx="19304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952087" imgH="342751" progId="Equation.3">
                  <p:embed/>
                </p:oleObj>
              </mc:Choice>
              <mc:Fallback>
                <p:oleObj name="Equation" r:id="rId17" imgW="952087" imgH="342751" progId="Equation.3">
                  <p:embed/>
                  <p:pic>
                    <p:nvPicPr>
                      <p:cNvPr id="156686" name="Object 16">
                        <a:extLst>
                          <a:ext uri="{FF2B5EF4-FFF2-40B4-BE49-F238E27FC236}">
                            <a16:creationId xmlns:a16="http://schemas.microsoft.com/office/drawing/2014/main" id="{FC16752A-29C5-407F-80E3-5D9DE9568A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4038600"/>
                        <a:ext cx="19304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7" name="Object 17">
            <a:extLst>
              <a:ext uri="{FF2B5EF4-FFF2-40B4-BE49-F238E27FC236}">
                <a16:creationId xmlns:a16="http://schemas.microsoft.com/office/drawing/2014/main" id="{7F9CA5F6-B80A-47B1-B09D-0D7EEC1203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5838" y="4114800"/>
          <a:ext cx="5111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79400" imgH="228600" progId="Equation.3">
                  <p:embed/>
                </p:oleObj>
              </mc:Choice>
              <mc:Fallback>
                <p:oleObj name="Equation" r:id="rId19" imgW="279400" imgH="228600" progId="Equation.3">
                  <p:embed/>
                  <p:pic>
                    <p:nvPicPr>
                      <p:cNvPr id="156687" name="Object 17">
                        <a:extLst>
                          <a:ext uri="{FF2B5EF4-FFF2-40B4-BE49-F238E27FC236}">
                            <a16:creationId xmlns:a16="http://schemas.microsoft.com/office/drawing/2014/main" id="{7F9CA5F6-B80A-47B1-B09D-0D7EEC1203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4114800"/>
                        <a:ext cx="5111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Number Placeholder 5">
            <a:extLst>
              <a:ext uri="{FF2B5EF4-FFF2-40B4-BE49-F238E27FC236}">
                <a16:creationId xmlns:a16="http://schemas.microsoft.com/office/drawing/2014/main" id="{12D07567-C6BC-405D-A791-4A1B257595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A0573F-5887-4049-9A7D-500999C17806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44FE2514-4F45-4F43-A9EB-401B4F258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21055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Integrated O-D, Mode, and Route Choice Model (Boyce and Bar-Gera, 2003)</a:t>
            </a:r>
          </a:p>
        </p:txBody>
      </p:sp>
      <p:grpSp>
        <p:nvGrpSpPr>
          <p:cNvPr id="164868" name="Group 10">
            <a:extLst>
              <a:ext uri="{FF2B5EF4-FFF2-40B4-BE49-F238E27FC236}">
                <a16:creationId xmlns:a16="http://schemas.microsoft.com/office/drawing/2014/main" id="{89DB99E3-001B-4DC1-A557-C0E5C477AA15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1447800"/>
            <a:ext cx="3656013" cy="3657600"/>
            <a:chOff x="624" y="1344"/>
            <a:chExt cx="2303" cy="2304"/>
          </a:xfrm>
        </p:grpSpPr>
        <p:sp>
          <p:nvSpPr>
            <p:cNvPr id="164871" name="Oval 11">
              <a:extLst>
                <a:ext uri="{FF2B5EF4-FFF2-40B4-BE49-F238E27FC236}">
                  <a16:creationId xmlns:a16="http://schemas.microsoft.com/office/drawing/2014/main" id="{63A5BB08-5D17-4465-ACEE-91E86EDA2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344"/>
              <a:ext cx="2303" cy="2303"/>
            </a:xfrm>
            <a:prstGeom prst="ellipse">
              <a:avLst/>
            </a:prstGeom>
            <a:solidFill>
              <a:srgbClr val="FF99CC"/>
            </a:solidFill>
            <a:ln w="38100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4872" name="Oval 12">
              <a:extLst>
                <a:ext uri="{FF2B5EF4-FFF2-40B4-BE49-F238E27FC236}">
                  <a16:creationId xmlns:a16="http://schemas.microsoft.com/office/drawing/2014/main" id="{F54D1CE9-FE6A-449A-AA80-787EDDC3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920"/>
              <a:ext cx="1727" cy="1727"/>
            </a:xfrm>
            <a:prstGeom prst="ellipse">
              <a:avLst/>
            </a:prstGeom>
            <a:solidFill>
              <a:srgbClr val="00CCFF"/>
            </a:solidFill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4873" name="Oval 13">
              <a:extLst>
                <a:ext uri="{FF2B5EF4-FFF2-40B4-BE49-F238E27FC236}">
                  <a16:creationId xmlns:a16="http://schemas.microsoft.com/office/drawing/2014/main" id="{26A04BD6-A0B2-43A9-A451-5186F4B2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96"/>
              <a:ext cx="1152" cy="1152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b="1"/>
            </a:p>
          </p:txBody>
        </p:sp>
        <p:sp>
          <p:nvSpPr>
            <p:cNvPr id="164874" name="Text Box 14">
              <a:extLst>
                <a:ext uri="{FF2B5EF4-FFF2-40B4-BE49-F238E27FC236}">
                  <a16:creationId xmlns:a16="http://schemas.microsoft.com/office/drawing/2014/main" id="{D653C640-D9D0-4DAA-9CD2-AE3B206C8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160"/>
              <a:ext cx="1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Arial" panose="020B0604020202020204" pitchFamily="34" charset="0"/>
                </a:rPr>
                <a:t>Mode Choice</a:t>
              </a:r>
            </a:p>
          </p:txBody>
        </p:sp>
        <p:sp>
          <p:nvSpPr>
            <p:cNvPr id="164875" name="Text Box 15">
              <a:extLst>
                <a:ext uri="{FF2B5EF4-FFF2-40B4-BE49-F238E27FC236}">
                  <a16:creationId xmlns:a16="http://schemas.microsoft.com/office/drawing/2014/main" id="{8CEBE2B0-3575-481D-8D6B-8EF1E699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536"/>
              <a:ext cx="12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Arial" panose="020B0604020202020204" pitchFamily="34" charset="0"/>
                </a:rPr>
                <a:t>O-D Choice</a:t>
              </a:r>
            </a:p>
          </p:txBody>
        </p:sp>
        <p:sp>
          <p:nvSpPr>
            <p:cNvPr id="164876" name="Rectangle 16">
              <a:extLst>
                <a:ext uri="{FF2B5EF4-FFF2-40B4-BE49-F238E27FC236}">
                  <a16:creationId xmlns:a16="http://schemas.microsoft.com/office/drawing/2014/main" id="{12F6859A-8F71-4C4C-939F-D22B6AB5C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32"/>
              <a:ext cx="144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Arial" panose="020B0604020202020204" pitchFamily="34" charset="0"/>
                </a:rPr>
                <a:t>User-optimal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Arial" panose="020B0604020202020204" pitchFamily="34" charset="0"/>
                </a:rPr>
                <a:t>Route Choice</a:t>
              </a:r>
            </a:p>
          </p:txBody>
        </p:sp>
      </p:grpSp>
      <p:graphicFrame>
        <p:nvGraphicFramePr>
          <p:cNvPr id="164869" name="Object 17">
            <a:extLst>
              <a:ext uri="{FF2B5EF4-FFF2-40B4-BE49-F238E27FC236}">
                <a16:creationId xmlns:a16="http://schemas.microsoft.com/office/drawing/2014/main" id="{F8A0F74B-9CE7-4A7C-91E1-70A0A692F08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200" y="1295400"/>
          <a:ext cx="423862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6400" imgH="5721096" progId="Word.Document.8">
                  <p:link updateAutomatic="1"/>
                </p:oleObj>
              </mc:Choice>
              <mc:Fallback>
                <p:oleObj name="Document" r:id="rId3" imgW="5486400" imgH="5721096" progId="Word.Document.8">
                  <p:link updateAutomatic="1"/>
                  <p:pic>
                    <p:nvPicPr>
                      <p:cNvPr id="164869" name="Object 17">
                        <a:extLst>
                          <a:ext uri="{FF2B5EF4-FFF2-40B4-BE49-F238E27FC236}">
                            <a16:creationId xmlns:a16="http://schemas.microsoft.com/office/drawing/2014/main" id="{F8A0F74B-9CE7-4A7C-91E1-70A0A692F0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295400"/>
                        <a:ext cx="4238625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0" name="Text Box 19">
            <a:extLst>
              <a:ext uri="{FF2B5EF4-FFF2-40B4-BE49-F238E27FC236}">
                <a16:creationId xmlns:a16="http://schemas.microsoft.com/office/drawing/2014/main" id="{85F70B21-1BB4-4F02-94E9-84B032C2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273675"/>
            <a:ext cx="3429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Integrated Model of O-D,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Mode and Route Choice</a:t>
            </a:r>
          </a:p>
        </p:txBody>
      </p:sp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Number Placeholder 5">
            <a:extLst>
              <a:ext uri="{FF2B5EF4-FFF2-40B4-BE49-F238E27FC236}">
                <a16:creationId xmlns:a16="http://schemas.microsoft.com/office/drawing/2014/main" id="{12A46571-736F-4EDD-A72E-55D48F5A90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3B4A02-1BC4-400D-801F-61E8A1C6E426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6915" name="Group 4">
            <a:extLst>
              <a:ext uri="{FF2B5EF4-FFF2-40B4-BE49-F238E27FC236}">
                <a16:creationId xmlns:a16="http://schemas.microsoft.com/office/drawing/2014/main" id="{23788545-47D1-486E-A63F-4DD43B29FCA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685800"/>
            <a:ext cx="8305800" cy="6096000"/>
            <a:chOff x="188" y="376"/>
            <a:chExt cx="5259" cy="3942"/>
          </a:xfrm>
        </p:grpSpPr>
        <p:sp>
          <p:nvSpPr>
            <p:cNvPr id="166916" name="AutoShape 5">
              <a:extLst>
                <a:ext uri="{FF2B5EF4-FFF2-40B4-BE49-F238E27FC236}">
                  <a16:creationId xmlns:a16="http://schemas.microsoft.com/office/drawing/2014/main" id="{10223BCD-105B-45EA-9AD6-96208AB6257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8" y="376"/>
              <a:ext cx="5259" cy="3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HK"/>
            </a:p>
          </p:txBody>
        </p:sp>
        <p:grpSp>
          <p:nvGrpSpPr>
            <p:cNvPr id="166917" name="Group 6">
              <a:extLst>
                <a:ext uri="{FF2B5EF4-FFF2-40B4-BE49-F238E27FC236}">
                  <a16:creationId xmlns:a16="http://schemas.microsoft.com/office/drawing/2014/main" id="{CC14AA47-DB38-4AF7-B190-6A53AA339B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" y="376"/>
              <a:ext cx="5013" cy="2290"/>
              <a:chOff x="266" y="376"/>
              <a:chExt cx="5013" cy="2290"/>
            </a:xfrm>
          </p:grpSpPr>
          <p:sp>
            <p:nvSpPr>
              <p:cNvPr id="167079" name="Rectangle 7">
                <a:extLst>
                  <a:ext uri="{FF2B5EF4-FFF2-40B4-BE49-F238E27FC236}">
                    <a16:creationId xmlns:a16="http://schemas.microsoft.com/office/drawing/2014/main" id="{58F7BB3D-7305-43A2-B473-BAE780031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" y="382"/>
                <a:ext cx="71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Combined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0" name="Rectangle 8">
                <a:extLst>
                  <a:ext uri="{FF2B5EF4-FFF2-40B4-BE49-F238E27FC236}">
                    <a16:creationId xmlns:a16="http://schemas.microsoft.com/office/drawing/2014/main" id="{F1D5513B-6D6F-467F-AFC3-C721E5B1B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382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1" name="Rectangle 9">
                <a:extLst>
                  <a:ext uri="{FF2B5EF4-FFF2-40B4-BE49-F238E27FC236}">
                    <a16:creationId xmlns:a16="http://schemas.microsoft.com/office/drawing/2014/main" id="{44BC26FD-614A-49B5-BCC5-8535D15E2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" y="566"/>
                <a:ext cx="437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Model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2" name="Rectangle 10">
                <a:extLst>
                  <a:ext uri="{FF2B5EF4-FFF2-40B4-BE49-F238E27FC236}">
                    <a16:creationId xmlns:a16="http://schemas.microsoft.com/office/drawing/2014/main" id="{C081742A-F199-43D4-AB88-BE7396A37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569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3" name="Rectangle 11">
                <a:extLst>
                  <a:ext uri="{FF2B5EF4-FFF2-40B4-BE49-F238E27FC236}">
                    <a16:creationId xmlns:a16="http://schemas.microsoft.com/office/drawing/2014/main" id="{AA6474D9-9159-473A-A54E-C0EBAA493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746"/>
                <a:ext cx="7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4" name="Rectangle 12">
                <a:extLst>
                  <a:ext uri="{FF2B5EF4-FFF2-40B4-BE49-F238E27FC236}">
                    <a16:creationId xmlns:a16="http://schemas.microsoft.com/office/drawing/2014/main" id="{5E0B285C-6295-4D22-A7BC-150D87B4C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746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5" name="Rectangle 13">
                <a:extLst>
                  <a:ext uri="{FF2B5EF4-FFF2-40B4-BE49-F238E27FC236}">
                    <a16:creationId xmlns:a16="http://schemas.microsoft.com/office/drawing/2014/main" id="{4A028A14-44FF-47FC-A9AE-E792E96F2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" y="762"/>
                <a:ext cx="47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authors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6" name="Rectangle 14">
                <a:extLst>
                  <a:ext uri="{FF2B5EF4-FFF2-40B4-BE49-F238E27FC236}">
                    <a16:creationId xmlns:a16="http://schemas.microsoft.com/office/drawing/2014/main" id="{BE3D6E4E-8D84-4AAF-8398-CAA5A191B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" y="762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7" name="Rectangle 15">
                <a:extLst>
                  <a:ext uri="{FF2B5EF4-FFF2-40B4-BE49-F238E27FC236}">
                    <a16:creationId xmlns:a16="http://schemas.microsoft.com/office/drawing/2014/main" id="{11A4F22E-2CBE-48FC-909E-B6BA5EE86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941"/>
                <a:ext cx="7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8" name="Rectangle 16">
                <a:extLst>
                  <a:ext uri="{FF2B5EF4-FFF2-40B4-BE49-F238E27FC236}">
                    <a16:creationId xmlns:a16="http://schemas.microsoft.com/office/drawing/2014/main" id="{0BBE4744-DE3E-4CB5-AD74-E9BD84F4F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941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89" name="Rectangle 17">
                <a:extLst>
                  <a:ext uri="{FF2B5EF4-FFF2-40B4-BE49-F238E27FC236}">
                    <a16:creationId xmlns:a16="http://schemas.microsoft.com/office/drawing/2014/main" id="{6EBD195C-7984-475A-B89E-FB4A71F73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" y="957"/>
                <a:ext cx="41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region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0" name="Rectangle 18">
                <a:extLst>
                  <a:ext uri="{FF2B5EF4-FFF2-40B4-BE49-F238E27FC236}">
                    <a16:creationId xmlns:a16="http://schemas.microsoft.com/office/drawing/2014/main" id="{0EDD28C5-0D4B-4B4A-BDC2-16E40849A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957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1" name="Rectangle 19">
                <a:extLst>
                  <a:ext uri="{FF2B5EF4-FFF2-40B4-BE49-F238E27FC236}">
                    <a16:creationId xmlns:a16="http://schemas.microsoft.com/office/drawing/2014/main" id="{02108CDF-90A7-44A2-ACAA-563DF833B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1136"/>
                <a:ext cx="7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2" name="Rectangle 20">
                <a:extLst>
                  <a:ext uri="{FF2B5EF4-FFF2-40B4-BE49-F238E27FC236}">
                    <a16:creationId xmlns:a16="http://schemas.microsoft.com/office/drawing/2014/main" id="{B55079DA-7F22-47DE-B3AF-06E1E6948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1136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3" name="Rectangle 21">
                <a:extLst>
                  <a:ext uri="{FF2B5EF4-FFF2-40B4-BE49-F238E27FC236}">
                    <a16:creationId xmlns:a16="http://schemas.microsoft.com/office/drawing/2014/main" id="{3EB0B267-F2C5-444F-9415-ED85CEA52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" y="1154"/>
                <a:ext cx="60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base year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4" name="Rectangle 22">
                <a:extLst>
                  <a:ext uri="{FF2B5EF4-FFF2-40B4-BE49-F238E27FC236}">
                    <a16:creationId xmlns:a16="http://schemas.microsoft.com/office/drawing/2014/main" id="{0448D1E7-676D-4D1F-8573-852E59BC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154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5" name="Rectangle 23">
                <a:extLst>
                  <a:ext uri="{FF2B5EF4-FFF2-40B4-BE49-F238E27FC236}">
                    <a16:creationId xmlns:a16="http://schemas.microsoft.com/office/drawing/2014/main" id="{40349024-C5DE-4F3C-A448-7B5E03E0A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1331"/>
                <a:ext cx="7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6" name="Rectangle 24">
                <a:extLst>
                  <a:ext uri="{FF2B5EF4-FFF2-40B4-BE49-F238E27FC236}">
                    <a16:creationId xmlns:a16="http://schemas.microsoft.com/office/drawing/2014/main" id="{671AE761-852B-4507-9DE9-03B4734C2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1331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7" name="Rectangle 25">
                <a:extLst>
                  <a:ext uri="{FF2B5EF4-FFF2-40B4-BE49-F238E27FC236}">
                    <a16:creationId xmlns:a16="http://schemas.microsoft.com/office/drawing/2014/main" id="{853444A7-5744-4A33-901B-DB41513D5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" y="1349"/>
                <a:ext cx="57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forecasts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8" name="Rectangle 26">
                <a:extLst>
                  <a:ext uri="{FF2B5EF4-FFF2-40B4-BE49-F238E27FC236}">
                    <a16:creationId xmlns:a16="http://schemas.microsoft.com/office/drawing/2014/main" id="{C8F571BE-42F6-4C7D-9A8D-C998F20E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349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099" name="Rectangle 27">
                <a:extLst>
                  <a:ext uri="{FF2B5EF4-FFF2-40B4-BE49-F238E27FC236}">
                    <a16:creationId xmlns:a16="http://schemas.microsoft.com/office/drawing/2014/main" id="{E42ED9C8-BFE0-428C-A611-64B81644F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382"/>
                <a:ext cx="1889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Strategic Urban Transport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0" name="Rectangle 28">
                <a:extLst>
                  <a:ext uri="{FF2B5EF4-FFF2-40B4-BE49-F238E27FC236}">
                    <a16:creationId xmlns:a16="http://schemas.microsoft.com/office/drawing/2014/main" id="{23402E79-9CEC-4F43-B0D8-E3F3B9EB4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566"/>
                <a:ext cx="443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Study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1" name="Rectangle 29">
                <a:extLst>
                  <a:ext uri="{FF2B5EF4-FFF2-40B4-BE49-F238E27FC236}">
                    <a16:creationId xmlns:a16="http://schemas.microsoft.com/office/drawing/2014/main" id="{7DE8FD15-7883-48ED-A7F8-896069A55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566"/>
                <a:ext cx="8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–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2" name="Rectangle 30">
                <a:extLst>
                  <a:ext uri="{FF2B5EF4-FFF2-40B4-BE49-F238E27FC236}">
                    <a16:creationId xmlns:a16="http://schemas.microsoft.com/office/drawing/2014/main" id="{8AEAD556-5927-452D-A72B-ADDCBB466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566"/>
                <a:ext cx="78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 ESTRAUS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3" name="Rectangle 31">
                <a:extLst>
                  <a:ext uri="{FF2B5EF4-FFF2-40B4-BE49-F238E27FC236}">
                    <a16:creationId xmlns:a16="http://schemas.microsoft.com/office/drawing/2014/main" id="{B7021497-0C06-4BFA-A3D2-C9C9B669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566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4" name="Rectangle 32">
                <a:extLst>
                  <a:ext uri="{FF2B5EF4-FFF2-40B4-BE49-F238E27FC236}">
                    <a16:creationId xmlns:a16="http://schemas.microsoft.com/office/drawing/2014/main" id="{878342C7-ADC3-4C05-8C33-C895D40CB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750"/>
                <a:ext cx="178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de Cea &amp; Fernandez (2003)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5" name="Rectangle 33">
                <a:extLst>
                  <a:ext uri="{FF2B5EF4-FFF2-40B4-BE49-F238E27FC236}">
                    <a16:creationId xmlns:a16="http://schemas.microsoft.com/office/drawing/2014/main" id="{1D1D348C-C924-48DF-B05E-1F1020979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750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6" name="Rectangle 34">
                <a:extLst>
                  <a:ext uri="{FF2B5EF4-FFF2-40B4-BE49-F238E27FC236}">
                    <a16:creationId xmlns:a16="http://schemas.microsoft.com/office/drawing/2014/main" id="{D8D319C0-68DA-4D62-994C-4B793C926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935"/>
                <a:ext cx="99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Santiago, Chile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7" name="Rectangle 35">
                <a:extLst>
                  <a:ext uri="{FF2B5EF4-FFF2-40B4-BE49-F238E27FC236}">
                    <a16:creationId xmlns:a16="http://schemas.microsoft.com/office/drawing/2014/main" id="{64FB7362-06E8-4292-B343-57A633E27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" y="935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8" name="Rectangle 36">
                <a:extLst>
                  <a:ext uri="{FF2B5EF4-FFF2-40B4-BE49-F238E27FC236}">
                    <a16:creationId xmlns:a16="http://schemas.microsoft.com/office/drawing/2014/main" id="{F723F57C-BBB7-4C9B-AB6C-1BEC3A58E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1120"/>
                <a:ext cx="32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1986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09" name="Rectangle 37">
                <a:extLst>
                  <a:ext uri="{FF2B5EF4-FFF2-40B4-BE49-F238E27FC236}">
                    <a16:creationId xmlns:a16="http://schemas.microsoft.com/office/drawing/2014/main" id="{ACEAE037-A1C6-42D8-880D-1D34A41D8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" y="1120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0" name="Rectangle 38">
                <a:extLst>
                  <a:ext uri="{FF2B5EF4-FFF2-40B4-BE49-F238E27FC236}">
                    <a16:creationId xmlns:a16="http://schemas.microsoft.com/office/drawing/2014/main" id="{7BE42917-6CBF-4B1D-A2E3-B7750998F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120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1" name="Rectangle 39">
                <a:extLst>
                  <a:ext uri="{FF2B5EF4-FFF2-40B4-BE49-F238E27FC236}">
                    <a16:creationId xmlns:a16="http://schemas.microsoft.com/office/drawing/2014/main" id="{A78E3B79-9E93-4747-A1C9-CB3EA3EF8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1302"/>
                <a:ext cx="848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1995 &amp; 2010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2" name="Rectangle 40">
                <a:extLst>
                  <a:ext uri="{FF2B5EF4-FFF2-40B4-BE49-F238E27FC236}">
                    <a16:creationId xmlns:a16="http://schemas.microsoft.com/office/drawing/2014/main" id="{1ABAB1E3-4C36-4CDE-B072-5F8FE4999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8" y="1302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3" name="Rectangle 41">
                <a:extLst>
                  <a:ext uri="{FF2B5EF4-FFF2-40B4-BE49-F238E27FC236}">
                    <a16:creationId xmlns:a16="http://schemas.microsoft.com/office/drawing/2014/main" id="{13046E08-3ED9-4559-804D-D534DC4A9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382"/>
                <a:ext cx="1458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Combined Multiclass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4" name="Rectangle 42">
                <a:extLst>
                  <a:ext uri="{FF2B5EF4-FFF2-40B4-BE49-F238E27FC236}">
                    <a16:creationId xmlns:a16="http://schemas.microsoft.com/office/drawing/2014/main" id="{BC7E7107-BEE3-4B4E-9A5B-A441AA253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382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5" name="Rectangle 43">
                <a:extLst>
                  <a:ext uri="{FF2B5EF4-FFF2-40B4-BE49-F238E27FC236}">
                    <a16:creationId xmlns:a16="http://schemas.microsoft.com/office/drawing/2014/main" id="{5095FE39-96C6-4DE4-90FE-5E0793C28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566"/>
                <a:ext cx="180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000000"/>
                    </a:solidFill>
                  </a:rPr>
                  <a:t>Multimodal Choice Model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6" name="Rectangle 44">
                <a:extLst>
                  <a:ext uri="{FF2B5EF4-FFF2-40B4-BE49-F238E27FC236}">
                    <a16:creationId xmlns:a16="http://schemas.microsoft.com/office/drawing/2014/main" id="{84CEC035-69E2-40C5-B225-6270E6498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569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7" name="Rectangle 45">
                <a:extLst>
                  <a:ext uri="{FF2B5EF4-FFF2-40B4-BE49-F238E27FC236}">
                    <a16:creationId xmlns:a16="http://schemas.microsoft.com/office/drawing/2014/main" id="{80E0A36B-9192-4721-A259-594AB32B8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750"/>
                <a:ext cx="868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Boyce &amp; Bar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8" name="Rectangle 46">
                <a:extLst>
                  <a:ext uri="{FF2B5EF4-FFF2-40B4-BE49-F238E27FC236}">
                    <a16:creationId xmlns:a16="http://schemas.microsoft.com/office/drawing/2014/main" id="{C5CC3187-49C6-4F67-80BA-85391C2AF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" y="750"/>
                <a:ext cx="53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-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19" name="Rectangle 47">
                <a:extLst>
                  <a:ext uri="{FF2B5EF4-FFF2-40B4-BE49-F238E27FC236}">
                    <a16:creationId xmlns:a16="http://schemas.microsoft.com/office/drawing/2014/main" id="{3152A36E-63A9-4FE9-BA6B-5AE936231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6" y="750"/>
                <a:ext cx="78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Gera (2003)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0" name="Rectangle 48">
                <a:extLst>
                  <a:ext uri="{FF2B5EF4-FFF2-40B4-BE49-F238E27FC236}">
                    <a16:creationId xmlns:a16="http://schemas.microsoft.com/office/drawing/2014/main" id="{3C06B2F3-77DE-46AF-93EC-D11291779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" y="750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1" name="Rectangle 49">
                <a:extLst>
                  <a:ext uri="{FF2B5EF4-FFF2-40B4-BE49-F238E27FC236}">
                    <a16:creationId xmlns:a16="http://schemas.microsoft.com/office/drawing/2014/main" id="{8AD08FF0-53ED-4263-9A52-3903E7915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935"/>
                <a:ext cx="939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Chicago, USA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2" name="Rectangle 50">
                <a:extLst>
                  <a:ext uri="{FF2B5EF4-FFF2-40B4-BE49-F238E27FC236}">
                    <a16:creationId xmlns:a16="http://schemas.microsoft.com/office/drawing/2014/main" id="{7D0745FD-6D5C-4E31-9D68-53AD8EFD2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935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3" name="Rectangle 51">
                <a:extLst>
                  <a:ext uri="{FF2B5EF4-FFF2-40B4-BE49-F238E27FC236}">
                    <a16:creationId xmlns:a16="http://schemas.microsoft.com/office/drawing/2014/main" id="{A5E27422-0EC2-41D5-B403-84065B020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1120"/>
                <a:ext cx="32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1990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4" name="Rectangle 52">
                <a:extLst>
                  <a:ext uri="{FF2B5EF4-FFF2-40B4-BE49-F238E27FC236}">
                    <a16:creationId xmlns:a16="http://schemas.microsoft.com/office/drawing/2014/main" id="{CE93B832-D6AB-484F-A5EC-F8DE28874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1120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5" name="Rectangle 53">
                <a:extLst>
                  <a:ext uri="{FF2B5EF4-FFF2-40B4-BE49-F238E27FC236}">
                    <a16:creationId xmlns:a16="http://schemas.microsoft.com/office/drawing/2014/main" id="{02B47164-1C27-422A-AD17-63996B9D4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1302"/>
                <a:ext cx="60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no foreca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6" name="Rectangle 54">
                <a:extLst>
                  <a:ext uri="{FF2B5EF4-FFF2-40B4-BE49-F238E27FC236}">
                    <a16:creationId xmlns:a16="http://schemas.microsoft.com/office/drawing/2014/main" id="{C9EB7CE1-409D-45E0-82C1-29648ECDC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1302"/>
                <a:ext cx="77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sts prepared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7" name="Rectangle 55">
                <a:extLst>
                  <a:ext uri="{FF2B5EF4-FFF2-40B4-BE49-F238E27FC236}">
                    <a16:creationId xmlns:a16="http://schemas.microsoft.com/office/drawing/2014/main" id="{5D25D20E-0E53-4E3F-94E7-C27AA636D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2" y="1302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28" name="Rectangle 56">
                <a:extLst>
                  <a:ext uri="{FF2B5EF4-FFF2-40B4-BE49-F238E27FC236}">
                    <a16:creationId xmlns:a16="http://schemas.microsoft.com/office/drawing/2014/main" id="{8D3F34BC-555F-4967-826E-B219DACC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37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29" name="Line 57">
                <a:extLst>
                  <a:ext uri="{FF2B5EF4-FFF2-40B4-BE49-F238E27FC236}">
                    <a16:creationId xmlns:a16="http://schemas.microsoft.com/office/drawing/2014/main" id="{C47E44EA-377F-4237-BCA4-E78F663C6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37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0" name="Line 58">
                <a:extLst>
                  <a:ext uri="{FF2B5EF4-FFF2-40B4-BE49-F238E27FC236}">
                    <a16:creationId xmlns:a16="http://schemas.microsoft.com/office/drawing/2014/main" id="{EB0B6886-126C-4437-AF35-3CE33B45B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37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1" name="Rectangle 59">
                <a:extLst>
                  <a:ext uri="{FF2B5EF4-FFF2-40B4-BE49-F238E27FC236}">
                    <a16:creationId xmlns:a16="http://schemas.microsoft.com/office/drawing/2014/main" id="{5EF77C30-C37A-420B-9272-1259B4A7F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37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32" name="Line 60">
                <a:extLst>
                  <a:ext uri="{FF2B5EF4-FFF2-40B4-BE49-F238E27FC236}">
                    <a16:creationId xmlns:a16="http://schemas.microsoft.com/office/drawing/2014/main" id="{28CBF2B7-9366-4C26-A471-7E644B319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37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3" name="Line 61">
                <a:extLst>
                  <a:ext uri="{FF2B5EF4-FFF2-40B4-BE49-F238E27FC236}">
                    <a16:creationId xmlns:a16="http://schemas.microsoft.com/office/drawing/2014/main" id="{51D7DD79-1D56-4E3C-B0E8-89759483F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37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4" name="Rectangle 62">
                <a:extLst>
                  <a:ext uri="{FF2B5EF4-FFF2-40B4-BE49-F238E27FC236}">
                    <a16:creationId xmlns:a16="http://schemas.microsoft.com/office/drawing/2014/main" id="{92B10A8D-660D-40B4-BB6C-410A0B8C5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76"/>
                <a:ext cx="89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35" name="Line 63">
                <a:extLst>
                  <a:ext uri="{FF2B5EF4-FFF2-40B4-BE49-F238E27FC236}">
                    <a16:creationId xmlns:a16="http://schemas.microsoft.com/office/drawing/2014/main" id="{45E4C28D-1F1C-4F05-84BB-9E200549C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" y="376"/>
                <a:ext cx="89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6" name="Rectangle 64">
                <a:extLst>
                  <a:ext uri="{FF2B5EF4-FFF2-40B4-BE49-F238E27FC236}">
                    <a16:creationId xmlns:a16="http://schemas.microsoft.com/office/drawing/2014/main" id="{B3D65302-B910-481B-8CCC-64ABE8381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37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37" name="Line 65">
                <a:extLst>
                  <a:ext uri="{FF2B5EF4-FFF2-40B4-BE49-F238E27FC236}">
                    <a16:creationId xmlns:a16="http://schemas.microsoft.com/office/drawing/2014/main" id="{E92FC4EC-5B79-48B7-AC83-6C1FCE1D1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37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8" name="Line 66">
                <a:extLst>
                  <a:ext uri="{FF2B5EF4-FFF2-40B4-BE49-F238E27FC236}">
                    <a16:creationId xmlns:a16="http://schemas.microsoft.com/office/drawing/2014/main" id="{770F1025-4873-4B24-9A44-8360556B1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37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39" name="Rectangle 67">
                <a:extLst>
                  <a:ext uri="{FF2B5EF4-FFF2-40B4-BE49-F238E27FC236}">
                    <a16:creationId xmlns:a16="http://schemas.microsoft.com/office/drawing/2014/main" id="{DE5DFD5F-7B8A-4163-A773-DD354D7AF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376"/>
                <a:ext cx="201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40" name="Line 68">
                <a:extLst>
                  <a:ext uri="{FF2B5EF4-FFF2-40B4-BE49-F238E27FC236}">
                    <a16:creationId xmlns:a16="http://schemas.microsoft.com/office/drawing/2014/main" id="{B62448BB-B6FB-4819-A336-74741EAA7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" y="376"/>
                <a:ext cx="20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41" name="Rectangle 69">
                <a:extLst>
                  <a:ext uri="{FF2B5EF4-FFF2-40B4-BE49-F238E27FC236}">
                    <a16:creationId xmlns:a16="http://schemas.microsoft.com/office/drawing/2014/main" id="{DDDAC480-EFB2-43B6-AB28-0C0813CDB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7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42" name="Line 70">
                <a:extLst>
                  <a:ext uri="{FF2B5EF4-FFF2-40B4-BE49-F238E27FC236}">
                    <a16:creationId xmlns:a16="http://schemas.microsoft.com/office/drawing/2014/main" id="{70FDDF6F-C375-49C6-8791-17CCAF78D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37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43" name="Line 71">
                <a:extLst>
                  <a:ext uri="{FF2B5EF4-FFF2-40B4-BE49-F238E27FC236}">
                    <a16:creationId xmlns:a16="http://schemas.microsoft.com/office/drawing/2014/main" id="{920D6B93-23DD-445F-A278-3B35364C7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37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44" name="Rectangle 72">
                <a:extLst>
                  <a:ext uri="{FF2B5EF4-FFF2-40B4-BE49-F238E27FC236}">
                    <a16:creationId xmlns:a16="http://schemas.microsoft.com/office/drawing/2014/main" id="{CF871444-98C2-44C8-BE3C-83184E83B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376"/>
                <a:ext cx="2089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45" name="Line 73">
                <a:extLst>
                  <a:ext uri="{FF2B5EF4-FFF2-40B4-BE49-F238E27FC236}">
                    <a16:creationId xmlns:a16="http://schemas.microsoft.com/office/drawing/2014/main" id="{87962C0F-EDE2-40FC-BAA3-58CA5C64B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376"/>
                <a:ext cx="208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46" name="Rectangle 74">
                <a:extLst>
                  <a:ext uri="{FF2B5EF4-FFF2-40B4-BE49-F238E27FC236}">
                    <a16:creationId xmlns:a16="http://schemas.microsoft.com/office/drawing/2014/main" id="{FD184773-8F98-463A-A1ED-2D6C420C6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37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47" name="Line 75">
                <a:extLst>
                  <a:ext uri="{FF2B5EF4-FFF2-40B4-BE49-F238E27FC236}">
                    <a16:creationId xmlns:a16="http://schemas.microsoft.com/office/drawing/2014/main" id="{544B1BAC-E268-4E24-8215-A73EB9E6D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37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48" name="Line 76">
                <a:extLst>
                  <a:ext uri="{FF2B5EF4-FFF2-40B4-BE49-F238E27FC236}">
                    <a16:creationId xmlns:a16="http://schemas.microsoft.com/office/drawing/2014/main" id="{91E18654-B33F-43E4-8C98-4591097DF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37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49" name="Rectangle 77">
                <a:extLst>
                  <a:ext uri="{FF2B5EF4-FFF2-40B4-BE49-F238E27FC236}">
                    <a16:creationId xmlns:a16="http://schemas.microsoft.com/office/drawing/2014/main" id="{82CB3F86-5358-4C89-9BBD-8661DEE5F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37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50" name="Line 78">
                <a:extLst>
                  <a:ext uri="{FF2B5EF4-FFF2-40B4-BE49-F238E27FC236}">
                    <a16:creationId xmlns:a16="http://schemas.microsoft.com/office/drawing/2014/main" id="{F267921F-0760-44B1-BFCE-60DD6A6BC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37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51" name="Line 79">
                <a:extLst>
                  <a:ext uri="{FF2B5EF4-FFF2-40B4-BE49-F238E27FC236}">
                    <a16:creationId xmlns:a16="http://schemas.microsoft.com/office/drawing/2014/main" id="{74182667-C462-4369-81C3-7DCC89AF7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37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52" name="Rectangle 80">
                <a:extLst>
                  <a:ext uri="{FF2B5EF4-FFF2-40B4-BE49-F238E27FC236}">
                    <a16:creationId xmlns:a16="http://schemas.microsoft.com/office/drawing/2014/main" id="{AACC8EBD-5B93-4855-B8BB-466AF12A7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380"/>
                <a:ext cx="4" cy="11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53" name="Line 81">
                <a:extLst>
                  <a:ext uri="{FF2B5EF4-FFF2-40B4-BE49-F238E27FC236}">
                    <a16:creationId xmlns:a16="http://schemas.microsoft.com/office/drawing/2014/main" id="{86364F9B-F896-42F0-9C20-EF3F73D7D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380"/>
                <a:ext cx="1" cy="11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54" name="Rectangle 82">
                <a:extLst>
                  <a:ext uri="{FF2B5EF4-FFF2-40B4-BE49-F238E27FC236}">
                    <a16:creationId xmlns:a16="http://schemas.microsoft.com/office/drawing/2014/main" id="{87203E6A-08C5-40A8-8A13-069A07E87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380"/>
                <a:ext cx="4" cy="11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55" name="Line 83">
                <a:extLst>
                  <a:ext uri="{FF2B5EF4-FFF2-40B4-BE49-F238E27FC236}">
                    <a16:creationId xmlns:a16="http://schemas.microsoft.com/office/drawing/2014/main" id="{3A9FDE6F-6426-483E-965C-F07A1AA39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380"/>
                <a:ext cx="1" cy="11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56" name="Rectangle 84">
                <a:extLst>
                  <a:ext uri="{FF2B5EF4-FFF2-40B4-BE49-F238E27FC236}">
                    <a16:creationId xmlns:a16="http://schemas.microsoft.com/office/drawing/2014/main" id="{B7158992-1B97-4039-8DEA-A832E6502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80"/>
                <a:ext cx="4" cy="11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57" name="Line 85">
                <a:extLst>
                  <a:ext uri="{FF2B5EF4-FFF2-40B4-BE49-F238E27FC236}">
                    <a16:creationId xmlns:a16="http://schemas.microsoft.com/office/drawing/2014/main" id="{2AB1CB40-FA78-491F-9BD4-936E5B83F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380"/>
                <a:ext cx="1" cy="11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58" name="Rectangle 86">
                <a:extLst>
                  <a:ext uri="{FF2B5EF4-FFF2-40B4-BE49-F238E27FC236}">
                    <a16:creationId xmlns:a16="http://schemas.microsoft.com/office/drawing/2014/main" id="{55DA4D3F-F918-4640-BAE4-4ECABFF7A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380"/>
                <a:ext cx="4" cy="11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59" name="Line 87">
                <a:extLst>
                  <a:ext uri="{FF2B5EF4-FFF2-40B4-BE49-F238E27FC236}">
                    <a16:creationId xmlns:a16="http://schemas.microsoft.com/office/drawing/2014/main" id="{8F527252-95AA-4AAD-899F-4CC40043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380"/>
                <a:ext cx="1" cy="11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60" name="Rectangle 88">
                <a:extLst>
                  <a:ext uri="{FF2B5EF4-FFF2-40B4-BE49-F238E27FC236}">
                    <a16:creationId xmlns:a16="http://schemas.microsoft.com/office/drawing/2014/main" id="{77F04260-82C9-4CA7-AC6E-6A104C464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1537"/>
                <a:ext cx="48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Classes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1" name="Rectangle 89">
                <a:extLst>
                  <a:ext uri="{FF2B5EF4-FFF2-40B4-BE49-F238E27FC236}">
                    <a16:creationId xmlns:a16="http://schemas.microsoft.com/office/drawing/2014/main" id="{2FCAB6E6-3470-4B78-863D-E293AD3A4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" y="1537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2" name="Rectangle 90">
                <a:extLst>
                  <a:ext uri="{FF2B5EF4-FFF2-40B4-BE49-F238E27FC236}">
                    <a16:creationId xmlns:a16="http://schemas.microsoft.com/office/drawing/2014/main" id="{E78D3519-00BE-4620-A6C7-AD06D35E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1537"/>
                <a:ext cx="168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13 classes; 3 trip purposes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3" name="Rectangle 91">
                <a:extLst>
                  <a:ext uri="{FF2B5EF4-FFF2-40B4-BE49-F238E27FC236}">
                    <a16:creationId xmlns:a16="http://schemas.microsoft.com/office/drawing/2014/main" id="{79C8C7DB-7888-481E-93BB-A4A75E318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1537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4" name="Rectangle 92">
                <a:extLst>
                  <a:ext uri="{FF2B5EF4-FFF2-40B4-BE49-F238E27FC236}">
                    <a16:creationId xmlns:a16="http://schemas.microsoft.com/office/drawing/2014/main" id="{B560AFCD-05FC-44FB-8205-6A3FC07D8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1537"/>
                <a:ext cx="357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home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5" name="Rectangle 93">
                <a:extLst>
                  <a:ext uri="{FF2B5EF4-FFF2-40B4-BE49-F238E27FC236}">
                    <a16:creationId xmlns:a16="http://schemas.microsoft.com/office/drawing/2014/main" id="{30B40FBC-8ABE-4AE1-8B23-236FB4290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2" y="1537"/>
                <a:ext cx="53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-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6" name="Rectangle 94">
                <a:extLst>
                  <a:ext uri="{FF2B5EF4-FFF2-40B4-BE49-F238E27FC236}">
                    <a16:creationId xmlns:a16="http://schemas.microsoft.com/office/drawing/2014/main" id="{D8EA72C6-AFE4-4F92-8F33-95AC9E8C9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6" y="1537"/>
                <a:ext cx="77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work; home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7" name="Rectangle 95">
                <a:extLst>
                  <a:ext uri="{FF2B5EF4-FFF2-40B4-BE49-F238E27FC236}">
                    <a16:creationId xmlns:a16="http://schemas.microsoft.com/office/drawing/2014/main" id="{9231CFD6-5F8D-46DF-9087-388018D2C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8" y="1537"/>
                <a:ext cx="5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-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8" name="Rectangle 96">
                <a:extLst>
                  <a:ext uri="{FF2B5EF4-FFF2-40B4-BE49-F238E27FC236}">
                    <a16:creationId xmlns:a16="http://schemas.microsoft.com/office/drawing/2014/main" id="{B4666F3D-6757-4826-97AF-9AFCAB066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" y="1537"/>
                <a:ext cx="74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other; truck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69" name="Rectangle 97">
                <a:extLst>
                  <a:ext uri="{FF2B5EF4-FFF2-40B4-BE49-F238E27FC236}">
                    <a16:creationId xmlns:a16="http://schemas.microsoft.com/office/drawing/2014/main" id="{280C6BD1-5410-4B8A-9A7E-72ECBF205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5" y="1537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70" name="Rectangle 98">
                <a:extLst>
                  <a:ext uri="{FF2B5EF4-FFF2-40B4-BE49-F238E27FC236}">
                    <a16:creationId xmlns:a16="http://schemas.microsoft.com/office/drawing/2014/main" id="{7B141298-64A3-45C4-AB13-64E53ABAA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530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71" name="Line 99">
                <a:extLst>
                  <a:ext uri="{FF2B5EF4-FFF2-40B4-BE49-F238E27FC236}">
                    <a16:creationId xmlns:a16="http://schemas.microsoft.com/office/drawing/2014/main" id="{E4E79523-DA12-420A-80D0-187CC600B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530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72" name="Line 100">
                <a:extLst>
                  <a:ext uri="{FF2B5EF4-FFF2-40B4-BE49-F238E27FC236}">
                    <a16:creationId xmlns:a16="http://schemas.microsoft.com/office/drawing/2014/main" id="{CDA5B522-367E-4D7B-869B-1E7E6AA97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530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73" name="Rectangle 101">
                <a:extLst>
                  <a:ext uri="{FF2B5EF4-FFF2-40B4-BE49-F238E27FC236}">
                    <a16:creationId xmlns:a16="http://schemas.microsoft.com/office/drawing/2014/main" id="{CB152AB9-189E-4E33-8D18-60CC1DB97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1530"/>
                <a:ext cx="89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74" name="Line 102">
                <a:extLst>
                  <a:ext uri="{FF2B5EF4-FFF2-40B4-BE49-F238E27FC236}">
                    <a16:creationId xmlns:a16="http://schemas.microsoft.com/office/drawing/2014/main" id="{5ECD4678-D557-4679-B9E1-04BB6D8D5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" y="1530"/>
                <a:ext cx="89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75" name="Rectangle 103">
                <a:extLst>
                  <a:ext uri="{FF2B5EF4-FFF2-40B4-BE49-F238E27FC236}">
                    <a16:creationId xmlns:a16="http://schemas.microsoft.com/office/drawing/2014/main" id="{AD380479-4470-4603-A0C6-E4B48A406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1530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76" name="Line 104">
                <a:extLst>
                  <a:ext uri="{FF2B5EF4-FFF2-40B4-BE49-F238E27FC236}">
                    <a16:creationId xmlns:a16="http://schemas.microsoft.com/office/drawing/2014/main" id="{A27F11DF-6BC6-4B31-A0E4-344D82727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530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77" name="Line 105">
                <a:extLst>
                  <a:ext uri="{FF2B5EF4-FFF2-40B4-BE49-F238E27FC236}">
                    <a16:creationId xmlns:a16="http://schemas.microsoft.com/office/drawing/2014/main" id="{E84975E5-85EA-4F0E-ACF6-C0F95DFD9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530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78" name="Rectangle 106">
                <a:extLst>
                  <a:ext uri="{FF2B5EF4-FFF2-40B4-BE49-F238E27FC236}">
                    <a16:creationId xmlns:a16="http://schemas.microsoft.com/office/drawing/2014/main" id="{4AE1068C-AA91-4422-8AB6-C89569CB9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530"/>
                <a:ext cx="201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79" name="Line 107">
                <a:extLst>
                  <a:ext uri="{FF2B5EF4-FFF2-40B4-BE49-F238E27FC236}">
                    <a16:creationId xmlns:a16="http://schemas.microsoft.com/office/drawing/2014/main" id="{D98C480F-35D7-4BC8-AFD6-BAE8B3CE67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" y="1530"/>
                <a:ext cx="20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80" name="Rectangle 108">
                <a:extLst>
                  <a:ext uri="{FF2B5EF4-FFF2-40B4-BE49-F238E27FC236}">
                    <a16:creationId xmlns:a16="http://schemas.microsoft.com/office/drawing/2014/main" id="{B57FA471-FE4B-4A22-B47C-27641571B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1530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81" name="Line 109">
                <a:extLst>
                  <a:ext uri="{FF2B5EF4-FFF2-40B4-BE49-F238E27FC236}">
                    <a16:creationId xmlns:a16="http://schemas.microsoft.com/office/drawing/2014/main" id="{EDFD7B4D-FB9D-4A64-B07A-7FA40E2C6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530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82" name="Line 110">
                <a:extLst>
                  <a:ext uri="{FF2B5EF4-FFF2-40B4-BE49-F238E27FC236}">
                    <a16:creationId xmlns:a16="http://schemas.microsoft.com/office/drawing/2014/main" id="{F15FC816-BAE2-45C8-80DF-58991AD30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530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83" name="Rectangle 111">
                <a:extLst>
                  <a:ext uri="{FF2B5EF4-FFF2-40B4-BE49-F238E27FC236}">
                    <a16:creationId xmlns:a16="http://schemas.microsoft.com/office/drawing/2014/main" id="{F5F5B90C-30C7-4581-9809-3738979B0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1530"/>
                <a:ext cx="2089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84" name="Line 112">
                <a:extLst>
                  <a:ext uri="{FF2B5EF4-FFF2-40B4-BE49-F238E27FC236}">
                    <a16:creationId xmlns:a16="http://schemas.microsoft.com/office/drawing/2014/main" id="{E0859BAE-C0EB-40F4-9AA0-46B054832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1530"/>
                <a:ext cx="208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85" name="Rectangle 113">
                <a:extLst>
                  <a:ext uri="{FF2B5EF4-FFF2-40B4-BE49-F238E27FC236}">
                    <a16:creationId xmlns:a16="http://schemas.microsoft.com/office/drawing/2014/main" id="{A95E04CD-1D9D-4E12-8FD1-86A345C6D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1530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86" name="Line 114">
                <a:extLst>
                  <a:ext uri="{FF2B5EF4-FFF2-40B4-BE49-F238E27FC236}">
                    <a16:creationId xmlns:a16="http://schemas.microsoft.com/office/drawing/2014/main" id="{1709D664-7737-42EA-A83A-9B155E9B6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530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87" name="Line 115">
                <a:extLst>
                  <a:ext uri="{FF2B5EF4-FFF2-40B4-BE49-F238E27FC236}">
                    <a16:creationId xmlns:a16="http://schemas.microsoft.com/office/drawing/2014/main" id="{5218C84F-A6DF-467A-BA48-8CE375ADF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530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88" name="Rectangle 116">
                <a:extLst>
                  <a:ext uri="{FF2B5EF4-FFF2-40B4-BE49-F238E27FC236}">
                    <a16:creationId xmlns:a16="http://schemas.microsoft.com/office/drawing/2014/main" id="{1AB0399B-DC48-4DB4-BD1D-711F82CC0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534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89" name="Line 117">
                <a:extLst>
                  <a:ext uri="{FF2B5EF4-FFF2-40B4-BE49-F238E27FC236}">
                    <a16:creationId xmlns:a16="http://schemas.microsoft.com/office/drawing/2014/main" id="{9D334F91-7809-4048-928E-BE0821685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534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90" name="Rectangle 118">
                <a:extLst>
                  <a:ext uri="{FF2B5EF4-FFF2-40B4-BE49-F238E27FC236}">
                    <a16:creationId xmlns:a16="http://schemas.microsoft.com/office/drawing/2014/main" id="{C6E975AF-8214-43FE-872E-0FDDAE21D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1534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91" name="Line 119">
                <a:extLst>
                  <a:ext uri="{FF2B5EF4-FFF2-40B4-BE49-F238E27FC236}">
                    <a16:creationId xmlns:a16="http://schemas.microsoft.com/office/drawing/2014/main" id="{52E7DAFE-BEC2-4334-AB26-5144ED059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534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92" name="Rectangle 120">
                <a:extLst>
                  <a:ext uri="{FF2B5EF4-FFF2-40B4-BE49-F238E27FC236}">
                    <a16:creationId xmlns:a16="http://schemas.microsoft.com/office/drawing/2014/main" id="{66BE1E89-CDA6-45F9-B0C7-91A1EB288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1534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93" name="Line 121">
                <a:extLst>
                  <a:ext uri="{FF2B5EF4-FFF2-40B4-BE49-F238E27FC236}">
                    <a16:creationId xmlns:a16="http://schemas.microsoft.com/office/drawing/2014/main" id="{1912CD3E-BAA2-42B2-B6BF-9CAE308B7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534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94" name="Rectangle 122">
                <a:extLst>
                  <a:ext uri="{FF2B5EF4-FFF2-40B4-BE49-F238E27FC236}">
                    <a16:creationId xmlns:a16="http://schemas.microsoft.com/office/drawing/2014/main" id="{2DEA5656-C324-46E5-954D-33AD4524B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1534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195" name="Line 123">
                <a:extLst>
                  <a:ext uri="{FF2B5EF4-FFF2-40B4-BE49-F238E27FC236}">
                    <a16:creationId xmlns:a16="http://schemas.microsoft.com/office/drawing/2014/main" id="{A7438B56-C5F5-4862-AC77-37BAE14B1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534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196" name="Rectangle 124">
                <a:extLst>
                  <a:ext uri="{FF2B5EF4-FFF2-40B4-BE49-F238E27FC236}">
                    <a16:creationId xmlns:a16="http://schemas.microsoft.com/office/drawing/2014/main" id="{0B00EC93-1B4E-4EB6-AAF9-7B632D27C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1725"/>
                <a:ext cx="438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Modes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97" name="Rectangle 125">
                <a:extLst>
                  <a:ext uri="{FF2B5EF4-FFF2-40B4-BE49-F238E27FC236}">
                    <a16:creationId xmlns:a16="http://schemas.microsoft.com/office/drawing/2014/main" id="{16387F7C-F7DF-4AB2-9B69-9FFDE8BF4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" y="1725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98" name="Rectangle 126">
                <a:extLst>
                  <a:ext uri="{FF2B5EF4-FFF2-40B4-BE49-F238E27FC236}">
                    <a16:creationId xmlns:a16="http://schemas.microsoft.com/office/drawing/2014/main" id="{B376C2BB-D24B-4B2C-9A2B-CDB8BB5AA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1725"/>
                <a:ext cx="1699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11 combinations of modes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199" name="Rectangle 127">
                <a:extLst>
                  <a:ext uri="{FF2B5EF4-FFF2-40B4-BE49-F238E27FC236}">
                    <a16:creationId xmlns:a16="http://schemas.microsoft.com/office/drawing/2014/main" id="{46EC5F68-281A-4B6B-8422-AF12A7739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725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00" name="Rectangle 128">
                <a:extLst>
                  <a:ext uri="{FF2B5EF4-FFF2-40B4-BE49-F238E27FC236}">
                    <a16:creationId xmlns:a16="http://schemas.microsoft.com/office/drawing/2014/main" id="{457C628C-0470-49CB-80FE-A7EF85AB1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1725"/>
                <a:ext cx="76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auto; transit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01" name="Rectangle 129">
                <a:extLst>
                  <a:ext uri="{FF2B5EF4-FFF2-40B4-BE49-F238E27FC236}">
                    <a16:creationId xmlns:a16="http://schemas.microsoft.com/office/drawing/2014/main" id="{0608D34B-4F44-494A-9C09-FD8B367FC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8" y="1725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02" name="Rectangle 130">
                <a:extLst>
                  <a:ext uri="{FF2B5EF4-FFF2-40B4-BE49-F238E27FC236}">
                    <a16:creationId xmlns:a16="http://schemas.microsoft.com/office/drawing/2014/main" id="{D3255162-D24D-4989-A985-D8E39F35D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718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03" name="Line 131">
                <a:extLst>
                  <a:ext uri="{FF2B5EF4-FFF2-40B4-BE49-F238E27FC236}">
                    <a16:creationId xmlns:a16="http://schemas.microsoft.com/office/drawing/2014/main" id="{2E5BC046-0C92-40C3-8A09-F0FD36C7B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71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04" name="Line 132">
                <a:extLst>
                  <a:ext uri="{FF2B5EF4-FFF2-40B4-BE49-F238E27FC236}">
                    <a16:creationId xmlns:a16="http://schemas.microsoft.com/office/drawing/2014/main" id="{AD4C91E5-370F-4A77-B043-E17EE1F71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718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05" name="Rectangle 133">
                <a:extLst>
                  <a:ext uri="{FF2B5EF4-FFF2-40B4-BE49-F238E27FC236}">
                    <a16:creationId xmlns:a16="http://schemas.microsoft.com/office/drawing/2014/main" id="{F195A110-58B5-419E-AD9A-DC83E642D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1718"/>
                <a:ext cx="89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06" name="Line 134">
                <a:extLst>
                  <a:ext uri="{FF2B5EF4-FFF2-40B4-BE49-F238E27FC236}">
                    <a16:creationId xmlns:a16="http://schemas.microsoft.com/office/drawing/2014/main" id="{EF21B9F0-47AD-47E2-906A-F21A72F20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" y="1718"/>
                <a:ext cx="89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07" name="Rectangle 135">
                <a:extLst>
                  <a:ext uri="{FF2B5EF4-FFF2-40B4-BE49-F238E27FC236}">
                    <a16:creationId xmlns:a16="http://schemas.microsoft.com/office/drawing/2014/main" id="{9671BDE3-D068-4563-8294-7539EDC71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1718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08" name="Line 136">
                <a:extLst>
                  <a:ext uri="{FF2B5EF4-FFF2-40B4-BE49-F238E27FC236}">
                    <a16:creationId xmlns:a16="http://schemas.microsoft.com/office/drawing/2014/main" id="{439B79F7-CCFE-46C3-863A-67886DA13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71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09" name="Line 137">
                <a:extLst>
                  <a:ext uri="{FF2B5EF4-FFF2-40B4-BE49-F238E27FC236}">
                    <a16:creationId xmlns:a16="http://schemas.microsoft.com/office/drawing/2014/main" id="{3D706CEA-4C20-408C-AB9A-E6376436E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718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10" name="Rectangle 138">
                <a:extLst>
                  <a:ext uri="{FF2B5EF4-FFF2-40B4-BE49-F238E27FC236}">
                    <a16:creationId xmlns:a16="http://schemas.microsoft.com/office/drawing/2014/main" id="{26A1BB17-D9B2-489B-BFAE-6ACB9AC17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718"/>
                <a:ext cx="201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11" name="Line 139">
                <a:extLst>
                  <a:ext uri="{FF2B5EF4-FFF2-40B4-BE49-F238E27FC236}">
                    <a16:creationId xmlns:a16="http://schemas.microsoft.com/office/drawing/2014/main" id="{A0A771D8-94B1-4277-ABE9-A9EDD4C0B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" y="1718"/>
                <a:ext cx="20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12" name="Rectangle 140">
                <a:extLst>
                  <a:ext uri="{FF2B5EF4-FFF2-40B4-BE49-F238E27FC236}">
                    <a16:creationId xmlns:a16="http://schemas.microsoft.com/office/drawing/2014/main" id="{168A8C42-EED2-490E-84C7-2B9DF1224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1718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13" name="Line 141">
                <a:extLst>
                  <a:ext uri="{FF2B5EF4-FFF2-40B4-BE49-F238E27FC236}">
                    <a16:creationId xmlns:a16="http://schemas.microsoft.com/office/drawing/2014/main" id="{763E15E6-8BF5-40C3-BA1C-8FFBBC4D96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71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14" name="Line 142">
                <a:extLst>
                  <a:ext uri="{FF2B5EF4-FFF2-40B4-BE49-F238E27FC236}">
                    <a16:creationId xmlns:a16="http://schemas.microsoft.com/office/drawing/2014/main" id="{0E0EF2DD-5652-4CA8-87B2-78C9304A0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718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15" name="Rectangle 143">
                <a:extLst>
                  <a:ext uri="{FF2B5EF4-FFF2-40B4-BE49-F238E27FC236}">
                    <a16:creationId xmlns:a16="http://schemas.microsoft.com/office/drawing/2014/main" id="{C5EF10A7-0050-445E-8708-1F0C5508E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1718"/>
                <a:ext cx="2089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16" name="Line 144">
                <a:extLst>
                  <a:ext uri="{FF2B5EF4-FFF2-40B4-BE49-F238E27FC236}">
                    <a16:creationId xmlns:a16="http://schemas.microsoft.com/office/drawing/2014/main" id="{5D594439-4D00-47CB-97B0-F1E0EA00A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1718"/>
                <a:ext cx="208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17" name="Rectangle 145">
                <a:extLst>
                  <a:ext uri="{FF2B5EF4-FFF2-40B4-BE49-F238E27FC236}">
                    <a16:creationId xmlns:a16="http://schemas.microsoft.com/office/drawing/2014/main" id="{DB283AFB-70E8-4B98-9849-85DE4BAD5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1718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18" name="Line 146">
                <a:extLst>
                  <a:ext uri="{FF2B5EF4-FFF2-40B4-BE49-F238E27FC236}">
                    <a16:creationId xmlns:a16="http://schemas.microsoft.com/office/drawing/2014/main" id="{1A794248-F37E-4146-A506-B9361CEFB8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71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19" name="Line 147">
                <a:extLst>
                  <a:ext uri="{FF2B5EF4-FFF2-40B4-BE49-F238E27FC236}">
                    <a16:creationId xmlns:a16="http://schemas.microsoft.com/office/drawing/2014/main" id="{B7FC6EA7-39FF-47AD-9B00-E8F9DFAFC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718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20" name="Rectangle 148">
                <a:extLst>
                  <a:ext uri="{FF2B5EF4-FFF2-40B4-BE49-F238E27FC236}">
                    <a16:creationId xmlns:a16="http://schemas.microsoft.com/office/drawing/2014/main" id="{B7A0D838-8BC6-455A-ACEC-8F44CE805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722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21" name="Line 149">
                <a:extLst>
                  <a:ext uri="{FF2B5EF4-FFF2-40B4-BE49-F238E27FC236}">
                    <a16:creationId xmlns:a16="http://schemas.microsoft.com/office/drawing/2014/main" id="{27C23366-44F6-46EA-BB7B-2C217627C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722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22" name="Rectangle 150">
                <a:extLst>
                  <a:ext uri="{FF2B5EF4-FFF2-40B4-BE49-F238E27FC236}">
                    <a16:creationId xmlns:a16="http://schemas.microsoft.com/office/drawing/2014/main" id="{F3B6C0B0-07A8-4102-9CEA-436AC07E0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1722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23" name="Line 151">
                <a:extLst>
                  <a:ext uri="{FF2B5EF4-FFF2-40B4-BE49-F238E27FC236}">
                    <a16:creationId xmlns:a16="http://schemas.microsoft.com/office/drawing/2014/main" id="{2DBAFF7C-BC10-4936-83C6-690E58BFB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722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24" name="Rectangle 152">
                <a:extLst>
                  <a:ext uri="{FF2B5EF4-FFF2-40B4-BE49-F238E27FC236}">
                    <a16:creationId xmlns:a16="http://schemas.microsoft.com/office/drawing/2014/main" id="{7D984013-29B7-4301-9C23-2A1BBE38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1722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25" name="Line 153">
                <a:extLst>
                  <a:ext uri="{FF2B5EF4-FFF2-40B4-BE49-F238E27FC236}">
                    <a16:creationId xmlns:a16="http://schemas.microsoft.com/office/drawing/2014/main" id="{09A2F63F-B200-427D-A0F4-4C670352E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722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26" name="Rectangle 154">
                <a:extLst>
                  <a:ext uri="{FF2B5EF4-FFF2-40B4-BE49-F238E27FC236}">
                    <a16:creationId xmlns:a16="http://schemas.microsoft.com/office/drawing/2014/main" id="{DCAFD735-E376-4335-9D24-42A4A07EE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1722"/>
                <a:ext cx="4" cy="18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27" name="Line 155">
                <a:extLst>
                  <a:ext uri="{FF2B5EF4-FFF2-40B4-BE49-F238E27FC236}">
                    <a16:creationId xmlns:a16="http://schemas.microsoft.com/office/drawing/2014/main" id="{DC206EDB-47C8-4690-B142-DF553A73C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722"/>
                <a:ext cx="1" cy="18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28" name="Rectangle 156">
                <a:extLst>
                  <a:ext uri="{FF2B5EF4-FFF2-40B4-BE49-F238E27FC236}">
                    <a16:creationId xmlns:a16="http://schemas.microsoft.com/office/drawing/2014/main" id="{F4AEBFFB-503B-4679-838B-592A615DB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1914"/>
                <a:ext cx="62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Networks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29" name="Rectangle 157">
                <a:extLst>
                  <a:ext uri="{FF2B5EF4-FFF2-40B4-BE49-F238E27FC236}">
                    <a16:creationId xmlns:a16="http://schemas.microsoft.com/office/drawing/2014/main" id="{20E03414-E8FB-4893-AEE2-65C09DA15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" y="1914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0" name="Rectangle 158">
                <a:extLst>
                  <a:ext uri="{FF2B5EF4-FFF2-40B4-BE49-F238E27FC236}">
                    <a16:creationId xmlns:a16="http://schemas.microsoft.com/office/drawing/2014/main" id="{A48B40DD-7136-4207-891D-5050CC8B9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1914"/>
                <a:ext cx="1869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road with auto, taxi and bus;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1" name="Rectangle 159">
                <a:extLst>
                  <a:ext uri="{FF2B5EF4-FFF2-40B4-BE49-F238E27FC236}">
                    <a16:creationId xmlns:a16="http://schemas.microsoft.com/office/drawing/2014/main" id="{392BBE5D-B960-41AD-B432-82B121896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2096"/>
                <a:ext cx="1452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transit with metro and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2" name="Rectangle 160">
                <a:extLst>
                  <a:ext uri="{FF2B5EF4-FFF2-40B4-BE49-F238E27FC236}">
                    <a16:creationId xmlns:a16="http://schemas.microsoft.com/office/drawing/2014/main" id="{090A7641-1314-4003-A47D-109EC4B4B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2281"/>
                <a:ext cx="128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exclusive bus lanes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3" name="Rectangle 161">
                <a:extLst>
                  <a:ext uri="{FF2B5EF4-FFF2-40B4-BE49-F238E27FC236}">
                    <a16:creationId xmlns:a16="http://schemas.microsoft.com/office/drawing/2014/main" id="{9C8B03B2-DAB3-4460-8E91-6A62B75F2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" y="2281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4" name="Rectangle 162">
                <a:extLst>
                  <a:ext uri="{FF2B5EF4-FFF2-40B4-BE49-F238E27FC236}">
                    <a16:creationId xmlns:a16="http://schemas.microsoft.com/office/drawing/2014/main" id="{33B43146-0141-4D40-BF02-A517422C5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1914"/>
                <a:ext cx="202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separate networks for road and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5" name="Rectangle 163">
                <a:extLst>
                  <a:ext uri="{FF2B5EF4-FFF2-40B4-BE49-F238E27FC236}">
                    <a16:creationId xmlns:a16="http://schemas.microsoft.com/office/drawing/2014/main" id="{759C451F-065D-4437-AA8B-F8C2F4B4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2096"/>
                <a:ext cx="40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transit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6" name="Rectangle 164">
                <a:extLst>
                  <a:ext uri="{FF2B5EF4-FFF2-40B4-BE49-F238E27FC236}">
                    <a16:creationId xmlns:a16="http://schemas.microsoft.com/office/drawing/2014/main" id="{07A3789F-57DC-46AB-81AB-9CCDE47C5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7" y="2096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37" name="Rectangle 165">
                <a:extLst>
                  <a:ext uri="{FF2B5EF4-FFF2-40B4-BE49-F238E27FC236}">
                    <a16:creationId xmlns:a16="http://schemas.microsoft.com/office/drawing/2014/main" id="{765D999C-668D-4658-BB9B-EF912032A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90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38" name="Line 166">
                <a:extLst>
                  <a:ext uri="{FF2B5EF4-FFF2-40B4-BE49-F238E27FC236}">
                    <a16:creationId xmlns:a16="http://schemas.microsoft.com/office/drawing/2014/main" id="{3C65E536-95F9-4459-AC6E-E94C013ED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90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39" name="Line 167">
                <a:extLst>
                  <a:ext uri="{FF2B5EF4-FFF2-40B4-BE49-F238E27FC236}">
                    <a16:creationId xmlns:a16="http://schemas.microsoft.com/office/drawing/2014/main" id="{8AE8CAA3-A3CA-4B41-AD3C-14CD57A83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90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40" name="Rectangle 168">
                <a:extLst>
                  <a:ext uri="{FF2B5EF4-FFF2-40B4-BE49-F238E27FC236}">
                    <a16:creationId xmlns:a16="http://schemas.microsoft.com/office/drawing/2014/main" id="{208DED4F-015E-4C09-B95E-8C1AB3956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1906"/>
                <a:ext cx="89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41" name="Line 169">
                <a:extLst>
                  <a:ext uri="{FF2B5EF4-FFF2-40B4-BE49-F238E27FC236}">
                    <a16:creationId xmlns:a16="http://schemas.microsoft.com/office/drawing/2014/main" id="{97B398C5-1D82-4F20-B066-80A0D0286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" y="1906"/>
                <a:ext cx="89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42" name="Rectangle 170">
                <a:extLst>
                  <a:ext uri="{FF2B5EF4-FFF2-40B4-BE49-F238E27FC236}">
                    <a16:creationId xmlns:a16="http://schemas.microsoft.com/office/drawing/2014/main" id="{BC780AEF-8925-4B8F-A1BC-9ADBEED61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190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43" name="Line 171">
                <a:extLst>
                  <a:ext uri="{FF2B5EF4-FFF2-40B4-BE49-F238E27FC236}">
                    <a16:creationId xmlns:a16="http://schemas.microsoft.com/office/drawing/2014/main" id="{603FEE48-9106-4F51-9647-CF7B88D2B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90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44" name="Line 172">
                <a:extLst>
                  <a:ext uri="{FF2B5EF4-FFF2-40B4-BE49-F238E27FC236}">
                    <a16:creationId xmlns:a16="http://schemas.microsoft.com/office/drawing/2014/main" id="{A205E8A2-12E5-4BBF-BD23-A8D6B5AF0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90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45" name="Rectangle 173">
                <a:extLst>
                  <a:ext uri="{FF2B5EF4-FFF2-40B4-BE49-F238E27FC236}">
                    <a16:creationId xmlns:a16="http://schemas.microsoft.com/office/drawing/2014/main" id="{E6BC672E-E46D-4CA8-8CDB-0DA569BFF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1906"/>
                <a:ext cx="201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46" name="Line 174">
                <a:extLst>
                  <a:ext uri="{FF2B5EF4-FFF2-40B4-BE49-F238E27FC236}">
                    <a16:creationId xmlns:a16="http://schemas.microsoft.com/office/drawing/2014/main" id="{2D88F184-6F7F-47BA-B150-F6F2AFFBE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" y="1906"/>
                <a:ext cx="201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47" name="Rectangle 175">
                <a:extLst>
                  <a:ext uri="{FF2B5EF4-FFF2-40B4-BE49-F238E27FC236}">
                    <a16:creationId xmlns:a16="http://schemas.microsoft.com/office/drawing/2014/main" id="{CBD9D5EF-A02B-4AB8-A541-C18285D19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190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48" name="Line 176">
                <a:extLst>
                  <a:ext uri="{FF2B5EF4-FFF2-40B4-BE49-F238E27FC236}">
                    <a16:creationId xmlns:a16="http://schemas.microsoft.com/office/drawing/2014/main" id="{802E1A6E-73C0-4A70-A39A-11FFF3F2C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90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49" name="Line 177">
                <a:extLst>
                  <a:ext uri="{FF2B5EF4-FFF2-40B4-BE49-F238E27FC236}">
                    <a16:creationId xmlns:a16="http://schemas.microsoft.com/office/drawing/2014/main" id="{35DFD271-E738-4B6B-B4C8-F71303FBC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90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50" name="Rectangle 178">
                <a:extLst>
                  <a:ext uri="{FF2B5EF4-FFF2-40B4-BE49-F238E27FC236}">
                    <a16:creationId xmlns:a16="http://schemas.microsoft.com/office/drawing/2014/main" id="{C0FDEB4C-81D6-4840-BDED-0AFCFE243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1906"/>
                <a:ext cx="2089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51" name="Line 179">
                <a:extLst>
                  <a:ext uri="{FF2B5EF4-FFF2-40B4-BE49-F238E27FC236}">
                    <a16:creationId xmlns:a16="http://schemas.microsoft.com/office/drawing/2014/main" id="{3D72BD26-296B-42AF-B74A-B396DB36E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1906"/>
                <a:ext cx="208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52" name="Rectangle 180">
                <a:extLst>
                  <a:ext uri="{FF2B5EF4-FFF2-40B4-BE49-F238E27FC236}">
                    <a16:creationId xmlns:a16="http://schemas.microsoft.com/office/drawing/2014/main" id="{EC71988F-0DDC-41BD-86B9-746AEEF5B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190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53" name="Line 181">
                <a:extLst>
                  <a:ext uri="{FF2B5EF4-FFF2-40B4-BE49-F238E27FC236}">
                    <a16:creationId xmlns:a16="http://schemas.microsoft.com/office/drawing/2014/main" id="{FE1BA1A3-4474-4273-A642-D568DF33C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906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54" name="Line 182">
                <a:extLst>
                  <a:ext uri="{FF2B5EF4-FFF2-40B4-BE49-F238E27FC236}">
                    <a16:creationId xmlns:a16="http://schemas.microsoft.com/office/drawing/2014/main" id="{19CB57DB-5B92-4A96-B11B-BB09E98EE8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906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55" name="Rectangle 183">
                <a:extLst>
                  <a:ext uri="{FF2B5EF4-FFF2-40B4-BE49-F238E27FC236}">
                    <a16:creationId xmlns:a16="http://schemas.microsoft.com/office/drawing/2014/main" id="{0E61F7A1-E9F2-4616-8D02-C6A2727E6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910"/>
                <a:ext cx="4" cy="5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56" name="Line 184">
                <a:extLst>
                  <a:ext uri="{FF2B5EF4-FFF2-40B4-BE49-F238E27FC236}">
                    <a16:creationId xmlns:a16="http://schemas.microsoft.com/office/drawing/2014/main" id="{0DB03F08-FD16-4BDA-93FB-32DD2699C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1910"/>
                <a:ext cx="1" cy="55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57" name="Rectangle 185">
                <a:extLst>
                  <a:ext uri="{FF2B5EF4-FFF2-40B4-BE49-F238E27FC236}">
                    <a16:creationId xmlns:a16="http://schemas.microsoft.com/office/drawing/2014/main" id="{57C612CB-5C2D-4D15-BE6A-E4F437F94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1910"/>
                <a:ext cx="4" cy="5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58" name="Line 186">
                <a:extLst>
                  <a:ext uri="{FF2B5EF4-FFF2-40B4-BE49-F238E27FC236}">
                    <a16:creationId xmlns:a16="http://schemas.microsoft.com/office/drawing/2014/main" id="{5BCD9ABB-7D1B-493E-8DB8-5367CA404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1910"/>
                <a:ext cx="1" cy="55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59" name="Rectangle 187">
                <a:extLst>
                  <a:ext uri="{FF2B5EF4-FFF2-40B4-BE49-F238E27FC236}">
                    <a16:creationId xmlns:a16="http://schemas.microsoft.com/office/drawing/2014/main" id="{668F3806-3641-4209-97D8-0BF9060E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1910"/>
                <a:ext cx="4" cy="5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60" name="Line 188">
                <a:extLst>
                  <a:ext uri="{FF2B5EF4-FFF2-40B4-BE49-F238E27FC236}">
                    <a16:creationId xmlns:a16="http://schemas.microsoft.com/office/drawing/2014/main" id="{CED52CBA-567F-4CCC-A8E0-93D822831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2" y="1910"/>
                <a:ext cx="1" cy="55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61" name="Rectangle 189">
                <a:extLst>
                  <a:ext uri="{FF2B5EF4-FFF2-40B4-BE49-F238E27FC236}">
                    <a16:creationId xmlns:a16="http://schemas.microsoft.com/office/drawing/2014/main" id="{6C5ABEBD-BE03-46D5-BC88-B59D43679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1910"/>
                <a:ext cx="4" cy="5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62" name="Line 190">
                <a:extLst>
                  <a:ext uri="{FF2B5EF4-FFF2-40B4-BE49-F238E27FC236}">
                    <a16:creationId xmlns:a16="http://schemas.microsoft.com/office/drawing/2014/main" id="{F0C34C8D-C8BF-47A8-8E83-85A2AF695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5" y="1910"/>
                <a:ext cx="1" cy="55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63" name="Rectangle 191">
                <a:extLst>
                  <a:ext uri="{FF2B5EF4-FFF2-40B4-BE49-F238E27FC236}">
                    <a16:creationId xmlns:a16="http://schemas.microsoft.com/office/drawing/2014/main" id="{06339E9F-9513-4A21-9DDA-E2C05C1AB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2469"/>
                <a:ext cx="54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Formula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64" name="Rectangle 192">
                <a:extLst>
                  <a:ext uri="{FF2B5EF4-FFF2-40B4-BE49-F238E27FC236}">
                    <a16:creationId xmlns:a16="http://schemas.microsoft.com/office/drawing/2014/main" id="{26ACEBE3-A399-444C-9A91-93958746C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469"/>
                <a:ext cx="249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tion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65" name="Rectangle 193">
                <a:extLst>
                  <a:ext uri="{FF2B5EF4-FFF2-40B4-BE49-F238E27FC236}">
                    <a16:creationId xmlns:a16="http://schemas.microsoft.com/office/drawing/2014/main" id="{DCD2F7C1-6AD6-4209-93CE-EE046B384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2469"/>
                <a:ext cx="4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66" name="Rectangle 194">
                <a:extLst>
                  <a:ext uri="{FF2B5EF4-FFF2-40B4-BE49-F238E27FC236}">
                    <a16:creationId xmlns:a16="http://schemas.microsoft.com/office/drawing/2014/main" id="{835AB8CE-CDFD-4CAA-B861-17004CB6B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2469"/>
                <a:ext cx="1367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variational inequality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67" name="Rectangle 195">
                <a:extLst>
                  <a:ext uri="{FF2B5EF4-FFF2-40B4-BE49-F238E27FC236}">
                    <a16:creationId xmlns:a16="http://schemas.microsoft.com/office/drawing/2014/main" id="{095E5C9F-FE18-4141-8FA1-D543FBE8B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469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68" name="Rectangle 196">
                <a:extLst>
                  <a:ext uri="{FF2B5EF4-FFF2-40B4-BE49-F238E27FC236}">
                    <a16:creationId xmlns:a16="http://schemas.microsoft.com/office/drawing/2014/main" id="{001F40DF-1C66-43AF-B635-FD362285C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2469"/>
                <a:ext cx="1591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constrained optimization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69" name="Rectangle 197">
                <a:extLst>
                  <a:ext uri="{FF2B5EF4-FFF2-40B4-BE49-F238E27FC236}">
                    <a16:creationId xmlns:a16="http://schemas.microsoft.com/office/drawing/2014/main" id="{A4C0D550-2668-401B-A30F-A676B1AF2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6" y="2469"/>
                <a:ext cx="40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00"/>
                    </a:solidFill>
                  </a:rPr>
                  <a:t> </a:t>
                </a:r>
                <a:endPara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7270" name="Rectangle 198">
                <a:extLst>
                  <a:ext uri="{FF2B5EF4-FFF2-40B4-BE49-F238E27FC236}">
                    <a16:creationId xmlns:a16="http://schemas.microsoft.com/office/drawing/2014/main" id="{92250195-A095-44C8-B86C-8B9FC508D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2462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71" name="Line 199">
                <a:extLst>
                  <a:ext uri="{FF2B5EF4-FFF2-40B4-BE49-F238E27FC236}">
                    <a16:creationId xmlns:a16="http://schemas.microsoft.com/office/drawing/2014/main" id="{ECF9A75C-DB19-4A5F-89A9-3E325CF0A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2462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72" name="Line 200">
                <a:extLst>
                  <a:ext uri="{FF2B5EF4-FFF2-40B4-BE49-F238E27FC236}">
                    <a16:creationId xmlns:a16="http://schemas.microsoft.com/office/drawing/2014/main" id="{B91AA7E3-ED33-46D6-B6F2-1E2177721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" y="2462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73" name="Rectangle 201">
                <a:extLst>
                  <a:ext uri="{FF2B5EF4-FFF2-40B4-BE49-F238E27FC236}">
                    <a16:creationId xmlns:a16="http://schemas.microsoft.com/office/drawing/2014/main" id="{49D78ED0-1FFD-48AA-B59C-8E1671A51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2462"/>
                <a:ext cx="89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74" name="Line 202">
                <a:extLst>
                  <a:ext uri="{FF2B5EF4-FFF2-40B4-BE49-F238E27FC236}">
                    <a16:creationId xmlns:a16="http://schemas.microsoft.com/office/drawing/2014/main" id="{8E259341-B2EF-4BAE-8DE7-7E8CB17DB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" y="2462"/>
                <a:ext cx="89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75" name="Rectangle 203">
                <a:extLst>
                  <a:ext uri="{FF2B5EF4-FFF2-40B4-BE49-F238E27FC236}">
                    <a16:creationId xmlns:a16="http://schemas.microsoft.com/office/drawing/2014/main" id="{6511F2B7-C0DA-4E38-9428-58042B0E0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2462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67276" name="Line 204">
                <a:extLst>
                  <a:ext uri="{FF2B5EF4-FFF2-40B4-BE49-F238E27FC236}">
                    <a16:creationId xmlns:a16="http://schemas.microsoft.com/office/drawing/2014/main" id="{1DD9809D-7D85-42A9-8F8C-90943A3C5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2462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77" name="Line 205">
                <a:extLst>
                  <a:ext uri="{FF2B5EF4-FFF2-40B4-BE49-F238E27FC236}">
                    <a16:creationId xmlns:a16="http://schemas.microsoft.com/office/drawing/2014/main" id="{33E170C6-F1D6-4551-BEBF-C328CA19C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2462"/>
                <a:ext cx="1" cy="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HK"/>
              </a:p>
            </p:txBody>
          </p:sp>
          <p:sp>
            <p:nvSpPr>
              <p:cNvPr id="167278" name="Rectangle 206">
                <a:extLst>
                  <a:ext uri="{FF2B5EF4-FFF2-40B4-BE49-F238E27FC236}">
                    <a16:creationId xmlns:a16="http://schemas.microsoft.com/office/drawing/2014/main" id="{FDA286A0-ABB7-4042-AD34-E826A93D4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2462"/>
                <a:ext cx="2015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6918" name="Line 207">
              <a:extLst>
                <a:ext uri="{FF2B5EF4-FFF2-40B4-BE49-F238E27FC236}">
                  <a16:creationId xmlns:a16="http://schemas.microsoft.com/office/drawing/2014/main" id="{7DEE6B7B-2E48-49ED-963B-A350BEAE8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2462"/>
              <a:ext cx="20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19" name="Rectangle 208">
              <a:extLst>
                <a:ext uri="{FF2B5EF4-FFF2-40B4-BE49-F238E27FC236}">
                  <a16:creationId xmlns:a16="http://schemas.microsoft.com/office/drawing/2014/main" id="{3AD9D0FE-AE2B-4162-8125-31FCC48C1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2462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20" name="Line 209">
              <a:extLst>
                <a:ext uri="{FF2B5EF4-FFF2-40B4-BE49-F238E27FC236}">
                  <a16:creationId xmlns:a16="http://schemas.microsoft.com/office/drawing/2014/main" id="{088946F0-A85B-4BBA-8618-B0E7E6740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462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21" name="Line 210">
              <a:extLst>
                <a:ext uri="{FF2B5EF4-FFF2-40B4-BE49-F238E27FC236}">
                  <a16:creationId xmlns:a16="http://schemas.microsoft.com/office/drawing/2014/main" id="{8BDDDB4E-669A-4D12-BBB1-244C888D9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462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22" name="Rectangle 211">
              <a:extLst>
                <a:ext uri="{FF2B5EF4-FFF2-40B4-BE49-F238E27FC236}">
                  <a16:creationId xmlns:a16="http://schemas.microsoft.com/office/drawing/2014/main" id="{C7338D4C-35B0-400C-B8E3-4B3B4EB54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2462"/>
              <a:ext cx="208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23" name="Line 212">
              <a:extLst>
                <a:ext uri="{FF2B5EF4-FFF2-40B4-BE49-F238E27FC236}">
                  <a16:creationId xmlns:a16="http://schemas.microsoft.com/office/drawing/2014/main" id="{791F3A85-B7C5-4619-A8A2-A7DD23534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2462"/>
              <a:ext cx="20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24" name="Rectangle 213">
              <a:extLst>
                <a:ext uri="{FF2B5EF4-FFF2-40B4-BE49-F238E27FC236}">
                  <a16:creationId xmlns:a16="http://schemas.microsoft.com/office/drawing/2014/main" id="{B8E81D0D-FD2D-4E46-9318-57D50F3A2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2462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25" name="Line 214">
              <a:extLst>
                <a:ext uri="{FF2B5EF4-FFF2-40B4-BE49-F238E27FC236}">
                  <a16:creationId xmlns:a16="http://schemas.microsoft.com/office/drawing/2014/main" id="{66AF734B-FF76-4F6A-93F9-58FF02FB1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2462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26" name="Line 215">
              <a:extLst>
                <a:ext uri="{FF2B5EF4-FFF2-40B4-BE49-F238E27FC236}">
                  <a16:creationId xmlns:a16="http://schemas.microsoft.com/office/drawing/2014/main" id="{0EE6338E-7377-4C87-8BD5-921CAE5E6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2462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27" name="Rectangle 216">
              <a:extLst>
                <a:ext uri="{FF2B5EF4-FFF2-40B4-BE49-F238E27FC236}">
                  <a16:creationId xmlns:a16="http://schemas.microsoft.com/office/drawing/2014/main" id="{55D499D9-39A4-4C02-BF47-3E93DA7CE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2466"/>
              <a:ext cx="4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28" name="Line 217">
              <a:extLst>
                <a:ext uri="{FF2B5EF4-FFF2-40B4-BE49-F238E27FC236}">
                  <a16:creationId xmlns:a16="http://schemas.microsoft.com/office/drawing/2014/main" id="{EDAD5935-544D-490D-AA96-97499D5E6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2466"/>
              <a:ext cx="1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29" name="Rectangle 218">
              <a:extLst>
                <a:ext uri="{FF2B5EF4-FFF2-40B4-BE49-F238E27FC236}">
                  <a16:creationId xmlns:a16="http://schemas.microsoft.com/office/drawing/2014/main" id="{B456DB94-8A6A-40E3-8AE5-44B4A670F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2466"/>
              <a:ext cx="4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30" name="Line 219">
              <a:extLst>
                <a:ext uri="{FF2B5EF4-FFF2-40B4-BE49-F238E27FC236}">
                  <a16:creationId xmlns:a16="http://schemas.microsoft.com/office/drawing/2014/main" id="{F447975E-F997-4777-9D9C-C155AD3121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2466"/>
              <a:ext cx="1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31" name="Rectangle 220">
              <a:extLst>
                <a:ext uri="{FF2B5EF4-FFF2-40B4-BE49-F238E27FC236}">
                  <a16:creationId xmlns:a16="http://schemas.microsoft.com/office/drawing/2014/main" id="{F68D0CD4-8CF9-4DC3-8C52-52183C0A9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2466"/>
              <a:ext cx="4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32" name="Line 221">
              <a:extLst>
                <a:ext uri="{FF2B5EF4-FFF2-40B4-BE49-F238E27FC236}">
                  <a16:creationId xmlns:a16="http://schemas.microsoft.com/office/drawing/2014/main" id="{91784C81-6B52-4291-A369-CAC023FFA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466"/>
              <a:ext cx="1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33" name="Rectangle 222">
              <a:extLst>
                <a:ext uri="{FF2B5EF4-FFF2-40B4-BE49-F238E27FC236}">
                  <a16:creationId xmlns:a16="http://schemas.microsoft.com/office/drawing/2014/main" id="{3BBD8214-3AB9-4E5E-AB74-97BCE4B66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2466"/>
              <a:ext cx="4" cy="1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34" name="Line 223">
              <a:extLst>
                <a:ext uri="{FF2B5EF4-FFF2-40B4-BE49-F238E27FC236}">
                  <a16:creationId xmlns:a16="http://schemas.microsoft.com/office/drawing/2014/main" id="{F8A42275-6967-422F-9231-0F93E3D90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2466"/>
              <a:ext cx="1" cy="1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35" name="Rectangle 224">
              <a:extLst>
                <a:ext uri="{FF2B5EF4-FFF2-40B4-BE49-F238E27FC236}">
                  <a16:creationId xmlns:a16="http://schemas.microsoft.com/office/drawing/2014/main" id="{7FB516ED-B47A-430C-80FF-C97CAFE5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2650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36" name="Rectangle 225">
              <a:extLst>
                <a:ext uri="{FF2B5EF4-FFF2-40B4-BE49-F238E27FC236}">
                  <a16:creationId xmlns:a16="http://schemas.microsoft.com/office/drawing/2014/main" id="{04A41976-087B-4BE3-9990-5F457BAB9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650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37" name="Rectangle 226">
              <a:extLst>
                <a:ext uri="{FF2B5EF4-FFF2-40B4-BE49-F238E27FC236}">
                  <a16:creationId xmlns:a16="http://schemas.microsoft.com/office/drawing/2014/main" id="{2A3B2DE0-8AA5-42CF-90EC-CE0CAAAFF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2668"/>
              <a:ext cx="1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O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38" name="Rectangle 227">
              <a:extLst>
                <a:ext uri="{FF2B5EF4-FFF2-40B4-BE49-F238E27FC236}">
                  <a16:creationId xmlns:a16="http://schemas.microsoft.com/office/drawing/2014/main" id="{9B2D74ED-4B03-48BB-88BC-E87367D9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2668"/>
              <a:ext cx="5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-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39" name="Rectangle 228">
              <a:extLst>
                <a:ext uri="{FF2B5EF4-FFF2-40B4-BE49-F238E27FC236}">
                  <a16:creationId xmlns:a16="http://schemas.microsoft.com/office/drawing/2014/main" id="{93F11BF1-946C-4E76-A364-067CFEC44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668"/>
              <a:ext cx="1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D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0" name="Rectangle 229">
              <a:extLst>
                <a:ext uri="{FF2B5EF4-FFF2-40B4-BE49-F238E27FC236}">
                  <a16:creationId xmlns:a16="http://schemas.microsoft.com/office/drawing/2014/main" id="{0B8881D0-605E-4466-9C09-730D15AE2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" y="2668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1" name="Rectangle 230">
              <a:extLst>
                <a:ext uri="{FF2B5EF4-FFF2-40B4-BE49-F238E27FC236}">
                  <a16:creationId xmlns:a16="http://schemas.microsoft.com/office/drawing/2014/main" id="{F5833749-D363-4099-8722-308BCACE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2845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2" name="Rectangle 231">
              <a:extLst>
                <a:ext uri="{FF2B5EF4-FFF2-40B4-BE49-F238E27FC236}">
                  <a16:creationId xmlns:a16="http://schemas.microsoft.com/office/drawing/2014/main" id="{7AA92160-F256-4BB1-BEA1-7807DA288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845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3" name="Rectangle 232">
              <a:extLst>
                <a:ext uri="{FF2B5EF4-FFF2-40B4-BE49-F238E27FC236}">
                  <a16:creationId xmlns:a16="http://schemas.microsoft.com/office/drawing/2014/main" id="{061F0D3C-FBDC-4EE4-A8C8-DB2988C7F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2864"/>
              <a:ext cx="35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mode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4" name="Rectangle 233">
              <a:extLst>
                <a:ext uri="{FF2B5EF4-FFF2-40B4-BE49-F238E27FC236}">
                  <a16:creationId xmlns:a16="http://schemas.microsoft.com/office/drawing/2014/main" id="{B958C642-64CB-43EA-AAC4-4013A6ACB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" y="2864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5" name="Rectangle 234">
              <a:extLst>
                <a:ext uri="{FF2B5EF4-FFF2-40B4-BE49-F238E27FC236}">
                  <a16:creationId xmlns:a16="http://schemas.microsoft.com/office/drawing/2014/main" id="{838FFFA8-9653-4CF9-9AB1-BD04A2438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3042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6" name="Rectangle 235">
              <a:extLst>
                <a:ext uri="{FF2B5EF4-FFF2-40B4-BE49-F238E27FC236}">
                  <a16:creationId xmlns:a16="http://schemas.microsoft.com/office/drawing/2014/main" id="{FB4DEBB6-8B75-4A7E-9EB3-6CFD8D5D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042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7" name="Rectangle 236">
              <a:extLst>
                <a:ext uri="{FF2B5EF4-FFF2-40B4-BE49-F238E27FC236}">
                  <a16:creationId xmlns:a16="http://schemas.microsoft.com/office/drawing/2014/main" id="{702E50AA-16CE-469E-A8D9-88C4FCE3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3059"/>
              <a:ext cx="41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period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8" name="Rectangle 237">
              <a:extLst>
                <a:ext uri="{FF2B5EF4-FFF2-40B4-BE49-F238E27FC236}">
                  <a16:creationId xmlns:a16="http://schemas.microsoft.com/office/drawing/2014/main" id="{4FF3AB7F-F959-44B8-816F-51F6CF01A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" y="3059"/>
              <a:ext cx="41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49" name="Rectangle 238">
              <a:extLst>
                <a:ext uri="{FF2B5EF4-FFF2-40B4-BE49-F238E27FC236}">
                  <a16:creationId xmlns:a16="http://schemas.microsoft.com/office/drawing/2014/main" id="{EBF2BD69-15DA-4619-A79A-B31CAA4EF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3237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0" name="Rectangle 239">
              <a:extLst>
                <a:ext uri="{FF2B5EF4-FFF2-40B4-BE49-F238E27FC236}">
                  <a16:creationId xmlns:a16="http://schemas.microsoft.com/office/drawing/2014/main" id="{8EACD1B8-9521-4446-BAE7-D6490EC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237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1" name="Rectangle 240">
              <a:extLst>
                <a:ext uri="{FF2B5EF4-FFF2-40B4-BE49-F238E27FC236}">
                  <a16:creationId xmlns:a16="http://schemas.microsoft.com/office/drawing/2014/main" id="{A5011DD6-1897-4566-8399-C0AECA11E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3254"/>
              <a:ext cx="33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route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2" name="Rectangle 241">
              <a:extLst>
                <a:ext uri="{FF2B5EF4-FFF2-40B4-BE49-F238E27FC236}">
                  <a16:creationId xmlns:a16="http://schemas.microsoft.com/office/drawing/2014/main" id="{E81EEAC2-C116-44EA-B6EB-03B431C82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3254"/>
              <a:ext cx="4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3" name="Rectangle 242">
              <a:extLst>
                <a:ext uri="{FF2B5EF4-FFF2-40B4-BE49-F238E27FC236}">
                  <a16:creationId xmlns:a16="http://schemas.microsoft.com/office/drawing/2014/main" id="{DACDA59E-2400-4F9B-A0D7-5E347B978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656"/>
              <a:ext cx="181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DC negative exponential fn.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4" name="Rectangle 243">
              <a:extLst>
                <a:ext uri="{FF2B5EF4-FFF2-40B4-BE49-F238E27FC236}">
                  <a16:creationId xmlns:a16="http://schemas.microsoft.com/office/drawing/2014/main" id="{09F727FD-6FB9-405A-AE83-BC763E002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" y="2656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5" name="Rectangle 244">
              <a:extLst>
                <a:ext uri="{FF2B5EF4-FFF2-40B4-BE49-F238E27FC236}">
                  <a16:creationId xmlns:a16="http://schemas.microsoft.com/office/drawing/2014/main" id="{4DF1F037-E895-4DAF-8A09-4FA47F702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840"/>
              <a:ext cx="13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nested logit function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6" name="Rectangle 245">
              <a:extLst>
                <a:ext uri="{FF2B5EF4-FFF2-40B4-BE49-F238E27FC236}">
                  <a16:creationId xmlns:a16="http://schemas.microsoft.com/office/drawing/2014/main" id="{B741862D-057D-40B6-8AA8-56FCDFACC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840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7" name="Rectangle 246">
              <a:extLst>
                <a:ext uri="{FF2B5EF4-FFF2-40B4-BE49-F238E27FC236}">
                  <a16:creationId xmlns:a16="http://schemas.microsoft.com/office/drawing/2014/main" id="{0B49ABE9-1324-4AF9-8DC5-DA90F3E7A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25"/>
              <a:ext cx="1805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three departure time periods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8" name="Rectangle 247">
              <a:extLst>
                <a:ext uri="{FF2B5EF4-FFF2-40B4-BE49-F238E27FC236}">
                  <a16:creationId xmlns:a16="http://schemas.microsoft.com/office/drawing/2014/main" id="{8680868B-379E-4279-A81E-0768CD83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" y="3025"/>
              <a:ext cx="4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59" name="Rectangle 248">
              <a:extLst>
                <a:ext uri="{FF2B5EF4-FFF2-40B4-BE49-F238E27FC236}">
                  <a16:creationId xmlns:a16="http://schemas.microsoft.com/office/drawing/2014/main" id="{7F4D1459-B80E-4B4B-921C-E0C4F0BE7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208"/>
              <a:ext cx="27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auto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0" name="Rectangle 249">
              <a:extLst>
                <a:ext uri="{FF2B5EF4-FFF2-40B4-BE49-F238E27FC236}">
                  <a16:creationId xmlns:a16="http://schemas.microsoft.com/office/drawing/2014/main" id="{4827EF5E-19B3-4CFC-B7B8-A79E854EF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" y="3208"/>
              <a:ext cx="5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-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1" name="Rectangle 250">
              <a:extLst>
                <a:ext uri="{FF2B5EF4-FFF2-40B4-BE49-F238E27FC236}">
                  <a16:creationId xmlns:a16="http://schemas.microsoft.com/office/drawing/2014/main" id="{E3B58735-0001-476D-9B2D-A7A75B43F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3208"/>
              <a:ext cx="71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UO; transit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2" name="Rectangle 251">
              <a:extLst>
                <a:ext uri="{FF2B5EF4-FFF2-40B4-BE49-F238E27FC236}">
                  <a16:creationId xmlns:a16="http://schemas.microsoft.com/office/drawing/2014/main" id="{53452473-94DF-48B4-A9CD-5B4247927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3208"/>
              <a:ext cx="5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-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3" name="Rectangle 252">
              <a:extLst>
                <a:ext uri="{FF2B5EF4-FFF2-40B4-BE49-F238E27FC236}">
                  <a16:creationId xmlns:a16="http://schemas.microsoft.com/office/drawing/2014/main" id="{04504C00-7010-46FB-9B09-F7D6AAC83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" y="3208"/>
              <a:ext cx="63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UO; walk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4" name="Rectangle 253">
              <a:extLst>
                <a:ext uri="{FF2B5EF4-FFF2-40B4-BE49-F238E27FC236}">
                  <a16:creationId xmlns:a16="http://schemas.microsoft.com/office/drawing/2014/main" id="{5818C14D-FE8E-42FA-B41C-5F51036A5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3208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5" name="Rectangle 254">
              <a:extLst>
                <a:ext uri="{FF2B5EF4-FFF2-40B4-BE49-F238E27FC236}">
                  <a16:creationId xmlns:a16="http://schemas.microsoft.com/office/drawing/2014/main" id="{52B111B1-A7F3-4430-ACB9-013F73ADA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2656"/>
              <a:ext cx="181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DC negative exponential fn.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6" name="Rectangle 255">
              <a:extLst>
                <a:ext uri="{FF2B5EF4-FFF2-40B4-BE49-F238E27FC236}">
                  <a16:creationId xmlns:a16="http://schemas.microsoft.com/office/drawing/2014/main" id="{539C7E00-F0EA-4C03-95AF-67B234B49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2656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7" name="Rectangle 256">
              <a:extLst>
                <a:ext uri="{FF2B5EF4-FFF2-40B4-BE49-F238E27FC236}">
                  <a16:creationId xmlns:a16="http://schemas.microsoft.com/office/drawing/2014/main" id="{0CD04D2A-6FF5-4C0E-A274-374433952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2840"/>
              <a:ext cx="131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nested logit function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8" name="Rectangle 257">
              <a:extLst>
                <a:ext uri="{FF2B5EF4-FFF2-40B4-BE49-F238E27FC236}">
                  <a16:creationId xmlns:a16="http://schemas.microsoft.com/office/drawing/2014/main" id="{7A7AA8C0-B02E-47C4-A71D-4BF105B3A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7" y="2840"/>
              <a:ext cx="4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69" name="Rectangle 258">
              <a:extLst>
                <a:ext uri="{FF2B5EF4-FFF2-40B4-BE49-F238E27FC236}">
                  <a16:creationId xmlns:a16="http://schemas.microsoft.com/office/drawing/2014/main" id="{3BB203E2-1FFB-43CE-B72C-62B0559C7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3025"/>
              <a:ext cx="31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none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0" name="Rectangle 259">
              <a:extLst>
                <a:ext uri="{FF2B5EF4-FFF2-40B4-BE49-F238E27FC236}">
                  <a16:creationId xmlns:a16="http://schemas.microsoft.com/office/drawing/2014/main" id="{C1E7A9B8-1521-47AF-BC54-82B06E1D8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" y="3025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1" name="Rectangle 260">
              <a:extLst>
                <a:ext uri="{FF2B5EF4-FFF2-40B4-BE49-F238E27FC236}">
                  <a16:creationId xmlns:a16="http://schemas.microsoft.com/office/drawing/2014/main" id="{964CEB3B-7632-4A02-A7B4-3718272A6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3208"/>
              <a:ext cx="276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auto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2" name="Rectangle 261">
              <a:extLst>
                <a:ext uri="{FF2B5EF4-FFF2-40B4-BE49-F238E27FC236}">
                  <a16:creationId xmlns:a16="http://schemas.microsoft.com/office/drawing/2014/main" id="{00601346-275E-4915-9AF8-0A2F33E3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208"/>
              <a:ext cx="5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-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3" name="Rectangle 262">
              <a:extLst>
                <a:ext uri="{FF2B5EF4-FFF2-40B4-BE49-F238E27FC236}">
                  <a16:creationId xmlns:a16="http://schemas.microsoft.com/office/drawing/2014/main" id="{A333BAED-E0E3-40C5-8DE8-611642968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3208"/>
              <a:ext cx="71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UO; trucks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4" name="Rectangle 263">
              <a:extLst>
                <a:ext uri="{FF2B5EF4-FFF2-40B4-BE49-F238E27FC236}">
                  <a16:creationId xmlns:a16="http://schemas.microsoft.com/office/drawing/2014/main" id="{6707C96E-E7A8-460D-A6FB-B2D45A37A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8" y="3208"/>
              <a:ext cx="5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-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5" name="Rectangle 264">
              <a:extLst>
                <a:ext uri="{FF2B5EF4-FFF2-40B4-BE49-F238E27FC236}">
                  <a16:creationId xmlns:a16="http://schemas.microsoft.com/office/drawing/2014/main" id="{F29CAD12-42F9-4585-B566-2B3A1ADD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208"/>
              <a:ext cx="23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UO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6" name="Rectangle 265">
              <a:extLst>
                <a:ext uri="{FF2B5EF4-FFF2-40B4-BE49-F238E27FC236}">
                  <a16:creationId xmlns:a16="http://schemas.microsoft.com/office/drawing/2014/main" id="{5888B937-9429-4FDB-B83D-7D19B541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3208"/>
              <a:ext cx="4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6977" name="Rectangle 266">
              <a:extLst>
                <a:ext uri="{FF2B5EF4-FFF2-40B4-BE49-F238E27FC236}">
                  <a16:creationId xmlns:a16="http://schemas.microsoft.com/office/drawing/2014/main" id="{D5B322F2-F5EE-459E-BC5B-E59B7B803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2649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78" name="Line 267">
              <a:extLst>
                <a:ext uri="{FF2B5EF4-FFF2-40B4-BE49-F238E27FC236}">
                  <a16:creationId xmlns:a16="http://schemas.microsoft.com/office/drawing/2014/main" id="{3D75FA4F-5A10-4484-91F0-E7A2820E5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2649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79" name="Line 268">
              <a:extLst>
                <a:ext uri="{FF2B5EF4-FFF2-40B4-BE49-F238E27FC236}">
                  <a16:creationId xmlns:a16="http://schemas.microsoft.com/office/drawing/2014/main" id="{BB7C2732-04D4-493C-86C1-1CA7173A2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2649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80" name="Rectangle 269">
              <a:extLst>
                <a:ext uri="{FF2B5EF4-FFF2-40B4-BE49-F238E27FC236}">
                  <a16:creationId xmlns:a16="http://schemas.microsoft.com/office/drawing/2014/main" id="{6C30CF15-7DBB-4130-9111-29328F1A8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2649"/>
              <a:ext cx="893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81" name="Line 270">
              <a:extLst>
                <a:ext uri="{FF2B5EF4-FFF2-40B4-BE49-F238E27FC236}">
                  <a16:creationId xmlns:a16="http://schemas.microsoft.com/office/drawing/2014/main" id="{5783CC7C-A1BA-4E85-897C-C5424779F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" y="2649"/>
              <a:ext cx="89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82" name="Rectangle 271">
              <a:extLst>
                <a:ext uri="{FF2B5EF4-FFF2-40B4-BE49-F238E27FC236}">
                  <a16:creationId xmlns:a16="http://schemas.microsoft.com/office/drawing/2014/main" id="{EF826C1C-7FAD-433B-93E9-F4BA9163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2649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83" name="Line 272">
              <a:extLst>
                <a:ext uri="{FF2B5EF4-FFF2-40B4-BE49-F238E27FC236}">
                  <a16:creationId xmlns:a16="http://schemas.microsoft.com/office/drawing/2014/main" id="{F0E67728-EB75-45EA-8459-53CBC83FA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2649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84" name="Line 273">
              <a:extLst>
                <a:ext uri="{FF2B5EF4-FFF2-40B4-BE49-F238E27FC236}">
                  <a16:creationId xmlns:a16="http://schemas.microsoft.com/office/drawing/2014/main" id="{1AFD036C-9517-472C-835F-D20958717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2649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85" name="Rectangle 274">
              <a:extLst>
                <a:ext uri="{FF2B5EF4-FFF2-40B4-BE49-F238E27FC236}">
                  <a16:creationId xmlns:a16="http://schemas.microsoft.com/office/drawing/2014/main" id="{EB739F7E-6598-4E5B-8CDD-FC3375A1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2649"/>
              <a:ext cx="2015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86" name="Line 275">
              <a:extLst>
                <a:ext uri="{FF2B5EF4-FFF2-40B4-BE49-F238E27FC236}">
                  <a16:creationId xmlns:a16="http://schemas.microsoft.com/office/drawing/2014/main" id="{2EEB09CF-AF49-4085-8673-A60EFE1F1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2649"/>
              <a:ext cx="20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87" name="Rectangle 276">
              <a:extLst>
                <a:ext uri="{FF2B5EF4-FFF2-40B4-BE49-F238E27FC236}">
                  <a16:creationId xmlns:a16="http://schemas.microsoft.com/office/drawing/2014/main" id="{2BC4F8FF-6A76-4638-A2D9-EBDBE6E3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2649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88" name="Line 277">
              <a:extLst>
                <a:ext uri="{FF2B5EF4-FFF2-40B4-BE49-F238E27FC236}">
                  <a16:creationId xmlns:a16="http://schemas.microsoft.com/office/drawing/2014/main" id="{E2495868-0AAD-4E23-AF64-9AFA504B2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649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89" name="Line 278">
              <a:extLst>
                <a:ext uri="{FF2B5EF4-FFF2-40B4-BE49-F238E27FC236}">
                  <a16:creationId xmlns:a16="http://schemas.microsoft.com/office/drawing/2014/main" id="{5AD16A4C-44F1-4FF4-A5FC-3DD26BF2A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649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90" name="Rectangle 279">
              <a:extLst>
                <a:ext uri="{FF2B5EF4-FFF2-40B4-BE49-F238E27FC236}">
                  <a16:creationId xmlns:a16="http://schemas.microsoft.com/office/drawing/2014/main" id="{98107DDD-F53D-4D31-9BB7-1AFED510B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2649"/>
              <a:ext cx="208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91" name="Line 280">
              <a:extLst>
                <a:ext uri="{FF2B5EF4-FFF2-40B4-BE49-F238E27FC236}">
                  <a16:creationId xmlns:a16="http://schemas.microsoft.com/office/drawing/2014/main" id="{67C7E936-40A5-4B90-8204-F49E7E20B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2649"/>
              <a:ext cx="20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92" name="Rectangle 281">
              <a:extLst>
                <a:ext uri="{FF2B5EF4-FFF2-40B4-BE49-F238E27FC236}">
                  <a16:creationId xmlns:a16="http://schemas.microsoft.com/office/drawing/2014/main" id="{69072E37-E8F6-4196-A960-175A24DEB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2649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93" name="Line 282">
              <a:extLst>
                <a:ext uri="{FF2B5EF4-FFF2-40B4-BE49-F238E27FC236}">
                  <a16:creationId xmlns:a16="http://schemas.microsoft.com/office/drawing/2014/main" id="{3695E177-404A-4DBA-A9B1-F962F6BE2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2649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94" name="Line 283">
              <a:extLst>
                <a:ext uri="{FF2B5EF4-FFF2-40B4-BE49-F238E27FC236}">
                  <a16:creationId xmlns:a16="http://schemas.microsoft.com/office/drawing/2014/main" id="{5D5DDE15-807F-495C-A257-6C4D37461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2649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95" name="Rectangle 284">
              <a:extLst>
                <a:ext uri="{FF2B5EF4-FFF2-40B4-BE49-F238E27FC236}">
                  <a16:creationId xmlns:a16="http://schemas.microsoft.com/office/drawing/2014/main" id="{DDF8345E-F56E-429D-8A5C-E27C9662D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2653"/>
              <a:ext cx="4" cy="7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96" name="Line 285">
              <a:extLst>
                <a:ext uri="{FF2B5EF4-FFF2-40B4-BE49-F238E27FC236}">
                  <a16:creationId xmlns:a16="http://schemas.microsoft.com/office/drawing/2014/main" id="{F88ED235-AFC6-4394-831C-55EE040D6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2653"/>
              <a:ext cx="1" cy="7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97" name="Rectangle 286">
              <a:extLst>
                <a:ext uri="{FF2B5EF4-FFF2-40B4-BE49-F238E27FC236}">
                  <a16:creationId xmlns:a16="http://schemas.microsoft.com/office/drawing/2014/main" id="{77259D20-DA45-4D27-B982-9EF959852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2653"/>
              <a:ext cx="4" cy="7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6998" name="Line 287">
              <a:extLst>
                <a:ext uri="{FF2B5EF4-FFF2-40B4-BE49-F238E27FC236}">
                  <a16:creationId xmlns:a16="http://schemas.microsoft.com/office/drawing/2014/main" id="{845543C3-3278-4BE7-8479-9821F757A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2653"/>
              <a:ext cx="1" cy="7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6999" name="Rectangle 288">
              <a:extLst>
                <a:ext uri="{FF2B5EF4-FFF2-40B4-BE49-F238E27FC236}">
                  <a16:creationId xmlns:a16="http://schemas.microsoft.com/office/drawing/2014/main" id="{61A06360-B4B8-4121-B286-3DA105D2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2653"/>
              <a:ext cx="4" cy="7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00" name="Line 289">
              <a:extLst>
                <a:ext uri="{FF2B5EF4-FFF2-40B4-BE49-F238E27FC236}">
                  <a16:creationId xmlns:a16="http://schemas.microsoft.com/office/drawing/2014/main" id="{DCE996CC-992F-4CC3-A6AB-3EF56B507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2653"/>
              <a:ext cx="1" cy="7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01" name="Rectangle 290">
              <a:extLst>
                <a:ext uri="{FF2B5EF4-FFF2-40B4-BE49-F238E27FC236}">
                  <a16:creationId xmlns:a16="http://schemas.microsoft.com/office/drawing/2014/main" id="{BE70DF01-A454-430B-AF5D-F44E814B3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2653"/>
              <a:ext cx="4" cy="7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02" name="Line 291">
              <a:extLst>
                <a:ext uri="{FF2B5EF4-FFF2-40B4-BE49-F238E27FC236}">
                  <a16:creationId xmlns:a16="http://schemas.microsoft.com/office/drawing/2014/main" id="{3B39F030-F7DA-49C1-9F9C-0D7A92772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2653"/>
              <a:ext cx="1" cy="78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03" name="Rectangle 292">
              <a:extLst>
                <a:ext uri="{FF2B5EF4-FFF2-40B4-BE49-F238E27FC236}">
                  <a16:creationId xmlns:a16="http://schemas.microsoft.com/office/drawing/2014/main" id="{67AC40C4-23AA-4A68-A10C-63183AFF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3437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04" name="Rectangle 293">
              <a:extLst>
                <a:ext uri="{FF2B5EF4-FFF2-40B4-BE49-F238E27FC236}">
                  <a16:creationId xmlns:a16="http://schemas.microsoft.com/office/drawing/2014/main" id="{7E09A5F0-2E58-4008-80FE-261B556BF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437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05" name="Rectangle 294">
              <a:extLst>
                <a:ext uri="{FF2B5EF4-FFF2-40B4-BE49-F238E27FC236}">
                  <a16:creationId xmlns:a16="http://schemas.microsoft.com/office/drawing/2014/main" id="{2450EF07-0442-4666-B1F4-FCFE44464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3453"/>
              <a:ext cx="366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zones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06" name="Rectangle 295">
              <a:extLst>
                <a:ext uri="{FF2B5EF4-FFF2-40B4-BE49-F238E27FC236}">
                  <a16:creationId xmlns:a16="http://schemas.microsoft.com/office/drawing/2014/main" id="{350C68D7-BCDA-4975-83F8-CE0A7440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3453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07" name="Rectangle 296">
              <a:extLst>
                <a:ext uri="{FF2B5EF4-FFF2-40B4-BE49-F238E27FC236}">
                  <a16:creationId xmlns:a16="http://schemas.microsoft.com/office/drawing/2014/main" id="{DE960431-0DC3-4061-978A-36603D9AE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3632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08" name="Rectangle 297">
              <a:extLst>
                <a:ext uri="{FF2B5EF4-FFF2-40B4-BE49-F238E27FC236}">
                  <a16:creationId xmlns:a16="http://schemas.microsoft.com/office/drawing/2014/main" id="{AB278099-50DD-4FB9-A5C5-293938881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632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09" name="Rectangle 298">
              <a:extLst>
                <a:ext uri="{FF2B5EF4-FFF2-40B4-BE49-F238E27FC236}">
                  <a16:creationId xmlns:a16="http://schemas.microsoft.com/office/drawing/2014/main" id="{C5B0A01D-CE57-4C84-9E03-E91ED879C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3650"/>
              <a:ext cx="375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nodes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0" name="Rectangle 299">
              <a:extLst>
                <a:ext uri="{FF2B5EF4-FFF2-40B4-BE49-F238E27FC236}">
                  <a16:creationId xmlns:a16="http://schemas.microsoft.com/office/drawing/2014/main" id="{473E13EF-1A4E-4452-BD13-6C14FAAD3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" y="3650"/>
              <a:ext cx="4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1" name="Rectangle 300">
              <a:extLst>
                <a:ext uri="{FF2B5EF4-FFF2-40B4-BE49-F238E27FC236}">
                  <a16:creationId xmlns:a16="http://schemas.microsoft.com/office/drawing/2014/main" id="{72132F77-E0E3-4D21-8F0E-BEEC192D1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3828"/>
              <a:ext cx="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·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2" name="Rectangle 301">
              <a:extLst>
                <a:ext uri="{FF2B5EF4-FFF2-40B4-BE49-F238E27FC236}">
                  <a16:creationId xmlns:a16="http://schemas.microsoft.com/office/drawing/2014/main" id="{4AC55B5D-754B-4961-93FD-F67F164B0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828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Symbol" panose="05050102010706020507" pitchFamily="18" charset="2"/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3" name="Rectangle 302">
              <a:extLst>
                <a:ext uri="{FF2B5EF4-FFF2-40B4-BE49-F238E27FC236}">
                  <a16:creationId xmlns:a16="http://schemas.microsoft.com/office/drawing/2014/main" id="{4A4871A5-428A-418E-B93C-DF8381F2C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3845"/>
              <a:ext cx="63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road links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4" name="Rectangle 303">
              <a:extLst>
                <a:ext uri="{FF2B5EF4-FFF2-40B4-BE49-F238E27FC236}">
                  <a16:creationId xmlns:a16="http://schemas.microsoft.com/office/drawing/2014/main" id="{03AE90F9-FC09-4D49-86D5-F4583BB51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3845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5" name="Rectangle 304">
              <a:extLst>
                <a:ext uri="{FF2B5EF4-FFF2-40B4-BE49-F238E27FC236}">
                  <a16:creationId xmlns:a16="http://schemas.microsoft.com/office/drawing/2014/main" id="{A639AE9B-545B-4E0B-9DC6-63800A1A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442"/>
              <a:ext cx="36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  450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6" name="Rectangle 305">
              <a:extLst>
                <a:ext uri="{FF2B5EF4-FFF2-40B4-BE49-F238E27FC236}">
                  <a16:creationId xmlns:a16="http://schemas.microsoft.com/office/drawing/2014/main" id="{C7BF6764-8B7D-43D4-AE35-3F4996E52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" y="3442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7" name="Rectangle 306">
              <a:extLst>
                <a:ext uri="{FF2B5EF4-FFF2-40B4-BE49-F238E27FC236}">
                  <a16:creationId xmlns:a16="http://schemas.microsoft.com/office/drawing/2014/main" id="{B6322EBD-832A-4E04-BA10-549C8975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627"/>
              <a:ext cx="36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2,500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8" name="Rectangle 307">
              <a:extLst>
                <a:ext uri="{FF2B5EF4-FFF2-40B4-BE49-F238E27FC236}">
                  <a16:creationId xmlns:a16="http://schemas.microsoft.com/office/drawing/2014/main" id="{0A1686D2-5A9C-4FDC-B894-FBD8907EF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" y="3627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19" name="Rectangle 308">
              <a:extLst>
                <a:ext uri="{FF2B5EF4-FFF2-40B4-BE49-F238E27FC236}">
                  <a16:creationId xmlns:a16="http://schemas.microsoft.com/office/drawing/2014/main" id="{9608A195-6E01-4630-9BC7-FA26789D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810"/>
              <a:ext cx="36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8,000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0" name="Rectangle 309">
              <a:extLst>
                <a:ext uri="{FF2B5EF4-FFF2-40B4-BE49-F238E27FC236}">
                  <a16:creationId xmlns:a16="http://schemas.microsoft.com/office/drawing/2014/main" id="{266F16CD-F0A1-4384-89DE-9D814AA4F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" y="3810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1" name="Rectangle 310">
              <a:extLst>
                <a:ext uri="{FF2B5EF4-FFF2-40B4-BE49-F238E27FC236}">
                  <a16:creationId xmlns:a16="http://schemas.microsoft.com/office/drawing/2014/main" id="{28076A87-4CD2-4131-AE7E-2CB518E84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3442"/>
              <a:ext cx="44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 1,790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2" name="Rectangle 311">
              <a:extLst>
                <a:ext uri="{FF2B5EF4-FFF2-40B4-BE49-F238E27FC236}">
                  <a16:creationId xmlns:a16="http://schemas.microsoft.com/office/drawing/2014/main" id="{34658C68-5EBC-411D-82A5-40B878B33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" y="3442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3" name="Rectangle 312">
              <a:extLst>
                <a:ext uri="{FF2B5EF4-FFF2-40B4-BE49-F238E27FC236}">
                  <a16:creationId xmlns:a16="http://schemas.microsoft.com/office/drawing/2014/main" id="{5EEB3A9B-E307-4F3E-A09D-74C3E6D56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3627"/>
              <a:ext cx="44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12,982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4" name="Rectangle 313">
              <a:extLst>
                <a:ext uri="{FF2B5EF4-FFF2-40B4-BE49-F238E27FC236}">
                  <a16:creationId xmlns:a16="http://schemas.microsoft.com/office/drawing/2014/main" id="{2861FAEF-7D07-408D-B5EA-6D8EE61B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" y="3627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5" name="Rectangle 314">
              <a:extLst>
                <a:ext uri="{FF2B5EF4-FFF2-40B4-BE49-F238E27FC236}">
                  <a16:creationId xmlns:a16="http://schemas.microsoft.com/office/drawing/2014/main" id="{9ACFDDE1-88E1-45CE-9923-9F8F3C119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" y="3810"/>
              <a:ext cx="44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39,018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6" name="Rectangle 315">
              <a:extLst>
                <a:ext uri="{FF2B5EF4-FFF2-40B4-BE49-F238E27FC236}">
                  <a16:creationId xmlns:a16="http://schemas.microsoft.com/office/drawing/2014/main" id="{047DF759-D0DC-4E9F-9837-194343561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" y="3810"/>
              <a:ext cx="4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27" name="Rectangle 316">
              <a:extLst>
                <a:ext uri="{FF2B5EF4-FFF2-40B4-BE49-F238E27FC236}">
                  <a16:creationId xmlns:a16="http://schemas.microsoft.com/office/drawing/2014/main" id="{2D0A6F24-E45B-4C3B-93FB-22E016A06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343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28" name="Line 317">
              <a:extLst>
                <a:ext uri="{FF2B5EF4-FFF2-40B4-BE49-F238E27FC236}">
                  <a16:creationId xmlns:a16="http://schemas.microsoft.com/office/drawing/2014/main" id="{F54C7BA3-D393-4654-A5C5-204346C62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343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29" name="Line 318">
              <a:extLst>
                <a:ext uri="{FF2B5EF4-FFF2-40B4-BE49-F238E27FC236}">
                  <a16:creationId xmlns:a16="http://schemas.microsoft.com/office/drawing/2014/main" id="{C1857FE4-82D4-4F4C-AADC-1D425E48F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343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30" name="Rectangle 319">
              <a:extLst>
                <a:ext uri="{FF2B5EF4-FFF2-40B4-BE49-F238E27FC236}">
                  <a16:creationId xmlns:a16="http://schemas.microsoft.com/office/drawing/2014/main" id="{98E33702-5504-4B7E-8B6F-58402E849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436"/>
              <a:ext cx="893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31" name="Line 320">
              <a:extLst>
                <a:ext uri="{FF2B5EF4-FFF2-40B4-BE49-F238E27FC236}">
                  <a16:creationId xmlns:a16="http://schemas.microsoft.com/office/drawing/2014/main" id="{D7587AB6-3428-46BB-AC63-35D81DA7D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" y="3436"/>
              <a:ext cx="89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32" name="Rectangle 321">
              <a:extLst>
                <a:ext uri="{FF2B5EF4-FFF2-40B4-BE49-F238E27FC236}">
                  <a16:creationId xmlns:a16="http://schemas.microsoft.com/office/drawing/2014/main" id="{9DD45668-275E-4571-94B0-2635762F7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43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33" name="Line 322">
              <a:extLst>
                <a:ext uri="{FF2B5EF4-FFF2-40B4-BE49-F238E27FC236}">
                  <a16:creationId xmlns:a16="http://schemas.microsoft.com/office/drawing/2014/main" id="{66043810-5EB7-4648-8A2E-AD967C66B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343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34" name="Line 323">
              <a:extLst>
                <a:ext uri="{FF2B5EF4-FFF2-40B4-BE49-F238E27FC236}">
                  <a16:creationId xmlns:a16="http://schemas.microsoft.com/office/drawing/2014/main" id="{CC1FA1EE-57EE-458A-B2E1-B8788DB12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343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35" name="Rectangle 324">
              <a:extLst>
                <a:ext uri="{FF2B5EF4-FFF2-40B4-BE49-F238E27FC236}">
                  <a16:creationId xmlns:a16="http://schemas.microsoft.com/office/drawing/2014/main" id="{E0E8B828-1C6B-4ABB-903E-1A8F74BEE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3436"/>
              <a:ext cx="2015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36" name="Line 325">
              <a:extLst>
                <a:ext uri="{FF2B5EF4-FFF2-40B4-BE49-F238E27FC236}">
                  <a16:creationId xmlns:a16="http://schemas.microsoft.com/office/drawing/2014/main" id="{5528A9BA-EC7D-49BD-B141-8E8632809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3436"/>
              <a:ext cx="20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37" name="Rectangle 326">
              <a:extLst>
                <a:ext uri="{FF2B5EF4-FFF2-40B4-BE49-F238E27FC236}">
                  <a16:creationId xmlns:a16="http://schemas.microsoft.com/office/drawing/2014/main" id="{D51D5EBE-A267-449C-A444-DDF9CD4AB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343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38" name="Line 327">
              <a:extLst>
                <a:ext uri="{FF2B5EF4-FFF2-40B4-BE49-F238E27FC236}">
                  <a16:creationId xmlns:a16="http://schemas.microsoft.com/office/drawing/2014/main" id="{553C7308-4051-4532-BB27-AE32EB06D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343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39" name="Line 328">
              <a:extLst>
                <a:ext uri="{FF2B5EF4-FFF2-40B4-BE49-F238E27FC236}">
                  <a16:creationId xmlns:a16="http://schemas.microsoft.com/office/drawing/2014/main" id="{313F4F03-3620-4FFF-BCE7-E96130C73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343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40" name="Rectangle 329">
              <a:extLst>
                <a:ext uri="{FF2B5EF4-FFF2-40B4-BE49-F238E27FC236}">
                  <a16:creationId xmlns:a16="http://schemas.microsoft.com/office/drawing/2014/main" id="{46309F13-3F4B-4907-89CA-38F16B38E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3436"/>
              <a:ext cx="208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41" name="Line 330">
              <a:extLst>
                <a:ext uri="{FF2B5EF4-FFF2-40B4-BE49-F238E27FC236}">
                  <a16:creationId xmlns:a16="http://schemas.microsoft.com/office/drawing/2014/main" id="{909851B2-ED14-4CFE-98CF-9DE99593E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436"/>
              <a:ext cx="20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42" name="Rectangle 331">
              <a:extLst>
                <a:ext uri="{FF2B5EF4-FFF2-40B4-BE49-F238E27FC236}">
                  <a16:creationId xmlns:a16="http://schemas.microsoft.com/office/drawing/2014/main" id="{6D1A130A-F546-4AD6-8C08-42530D928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343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43" name="Line 332">
              <a:extLst>
                <a:ext uri="{FF2B5EF4-FFF2-40B4-BE49-F238E27FC236}">
                  <a16:creationId xmlns:a16="http://schemas.microsoft.com/office/drawing/2014/main" id="{2657EF58-BC1A-4E41-A1D5-82C7DD78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343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44" name="Line 333">
              <a:extLst>
                <a:ext uri="{FF2B5EF4-FFF2-40B4-BE49-F238E27FC236}">
                  <a16:creationId xmlns:a16="http://schemas.microsoft.com/office/drawing/2014/main" id="{9B557A5C-9A35-4FD9-8AAC-87CDEADBF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343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45" name="Rectangle 334">
              <a:extLst>
                <a:ext uri="{FF2B5EF4-FFF2-40B4-BE49-F238E27FC236}">
                  <a16:creationId xmlns:a16="http://schemas.microsoft.com/office/drawing/2014/main" id="{63B7151D-BF24-4BCE-B2AC-86D494A9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3440"/>
              <a:ext cx="4" cy="5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46" name="Line 335">
              <a:extLst>
                <a:ext uri="{FF2B5EF4-FFF2-40B4-BE49-F238E27FC236}">
                  <a16:creationId xmlns:a16="http://schemas.microsoft.com/office/drawing/2014/main" id="{934C336E-A6C0-4D87-A862-41ED3F34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3440"/>
              <a:ext cx="1" cy="5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47" name="Rectangle 336">
              <a:extLst>
                <a:ext uri="{FF2B5EF4-FFF2-40B4-BE49-F238E27FC236}">
                  <a16:creationId xmlns:a16="http://schemas.microsoft.com/office/drawing/2014/main" id="{3D458B8E-994B-4DEC-96C2-8D940C8EF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402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48" name="Line 337">
              <a:extLst>
                <a:ext uri="{FF2B5EF4-FFF2-40B4-BE49-F238E27FC236}">
                  <a16:creationId xmlns:a16="http://schemas.microsoft.com/office/drawing/2014/main" id="{AA841DA1-1239-49D8-A26E-ECF0374C1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402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49" name="Line 338">
              <a:extLst>
                <a:ext uri="{FF2B5EF4-FFF2-40B4-BE49-F238E27FC236}">
                  <a16:creationId xmlns:a16="http://schemas.microsoft.com/office/drawing/2014/main" id="{DA975A1E-BC6D-4B76-B120-30D3F1730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402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50" name="Rectangle 339">
              <a:extLst>
                <a:ext uri="{FF2B5EF4-FFF2-40B4-BE49-F238E27FC236}">
                  <a16:creationId xmlns:a16="http://schemas.microsoft.com/office/drawing/2014/main" id="{6D0F32AA-8359-4A66-8734-3DC5C2A90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402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51" name="Line 340">
              <a:extLst>
                <a:ext uri="{FF2B5EF4-FFF2-40B4-BE49-F238E27FC236}">
                  <a16:creationId xmlns:a16="http://schemas.microsoft.com/office/drawing/2014/main" id="{19835556-EC44-4A14-A5E0-D62FAA77D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402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52" name="Line 341">
              <a:extLst>
                <a:ext uri="{FF2B5EF4-FFF2-40B4-BE49-F238E27FC236}">
                  <a16:creationId xmlns:a16="http://schemas.microsoft.com/office/drawing/2014/main" id="{4B13D162-E6BA-4783-869A-220B2B07E8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" y="402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53" name="Rectangle 342">
              <a:extLst>
                <a:ext uri="{FF2B5EF4-FFF2-40B4-BE49-F238E27FC236}">
                  <a16:creationId xmlns:a16="http://schemas.microsoft.com/office/drawing/2014/main" id="{8F027A1F-DE23-477E-A056-BB11EECD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4026"/>
              <a:ext cx="893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54" name="Line 343">
              <a:extLst>
                <a:ext uri="{FF2B5EF4-FFF2-40B4-BE49-F238E27FC236}">
                  <a16:creationId xmlns:a16="http://schemas.microsoft.com/office/drawing/2014/main" id="{E22368D8-EE24-48FB-89B3-4C922599B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" y="4026"/>
              <a:ext cx="89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55" name="Rectangle 344">
              <a:extLst>
                <a:ext uri="{FF2B5EF4-FFF2-40B4-BE49-F238E27FC236}">
                  <a16:creationId xmlns:a16="http://schemas.microsoft.com/office/drawing/2014/main" id="{EF10C12C-A6A9-4F4F-BAC1-CDFE2634C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440"/>
              <a:ext cx="4" cy="5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56" name="Line 345">
              <a:extLst>
                <a:ext uri="{FF2B5EF4-FFF2-40B4-BE49-F238E27FC236}">
                  <a16:creationId xmlns:a16="http://schemas.microsoft.com/office/drawing/2014/main" id="{C3AE58B6-A79F-4383-8767-8BB376D55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3440"/>
              <a:ext cx="1" cy="5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57" name="Rectangle 346">
              <a:extLst>
                <a:ext uri="{FF2B5EF4-FFF2-40B4-BE49-F238E27FC236}">
                  <a16:creationId xmlns:a16="http://schemas.microsoft.com/office/drawing/2014/main" id="{F6E08F12-8D4B-41C7-9372-76AD8159F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402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58" name="Line 347">
              <a:extLst>
                <a:ext uri="{FF2B5EF4-FFF2-40B4-BE49-F238E27FC236}">
                  <a16:creationId xmlns:a16="http://schemas.microsoft.com/office/drawing/2014/main" id="{9AF69EDD-5D24-4DD7-8F5F-5350F71DA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402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59" name="Line 348">
              <a:extLst>
                <a:ext uri="{FF2B5EF4-FFF2-40B4-BE49-F238E27FC236}">
                  <a16:creationId xmlns:a16="http://schemas.microsoft.com/office/drawing/2014/main" id="{99FF304E-E5B1-4D04-861C-750F91B1D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3" y="402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60" name="Rectangle 349">
              <a:extLst>
                <a:ext uri="{FF2B5EF4-FFF2-40B4-BE49-F238E27FC236}">
                  <a16:creationId xmlns:a16="http://schemas.microsoft.com/office/drawing/2014/main" id="{5E456C39-1432-49AE-B924-1256CBFBB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4026"/>
              <a:ext cx="2015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61" name="Line 350">
              <a:extLst>
                <a:ext uri="{FF2B5EF4-FFF2-40B4-BE49-F238E27FC236}">
                  <a16:creationId xmlns:a16="http://schemas.microsoft.com/office/drawing/2014/main" id="{98A3CDE3-9EFA-4870-BAE1-10713B35B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" y="4026"/>
              <a:ext cx="20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62" name="Rectangle 351">
              <a:extLst>
                <a:ext uri="{FF2B5EF4-FFF2-40B4-BE49-F238E27FC236}">
                  <a16:creationId xmlns:a16="http://schemas.microsoft.com/office/drawing/2014/main" id="{A1752632-62A6-46CF-9F9A-F5C8CAF2C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3440"/>
              <a:ext cx="4" cy="5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63" name="Line 352">
              <a:extLst>
                <a:ext uri="{FF2B5EF4-FFF2-40B4-BE49-F238E27FC236}">
                  <a16:creationId xmlns:a16="http://schemas.microsoft.com/office/drawing/2014/main" id="{7A0D47A0-D25F-43E5-8543-AB50183C5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3440"/>
              <a:ext cx="1" cy="5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64" name="Rectangle 353">
              <a:extLst>
                <a:ext uri="{FF2B5EF4-FFF2-40B4-BE49-F238E27FC236}">
                  <a16:creationId xmlns:a16="http://schemas.microsoft.com/office/drawing/2014/main" id="{4C0173FB-B1EE-4645-A396-E4BABA80D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402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65" name="Line 354">
              <a:extLst>
                <a:ext uri="{FF2B5EF4-FFF2-40B4-BE49-F238E27FC236}">
                  <a16:creationId xmlns:a16="http://schemas.microsoft.com/office/drawing/2014/main" id="{944EBAF0-8647-49C0-AA0B-85F94C470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402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66" name="Line 355">
              <a:extLst>
                <a:ext uri="{FF2B5EF4-FFF2-40B4-BE49-F238E27FC236}">
                  <a16:creationId xmlns:a16="http://schemas.microsoft.com/office/drawing/2014/main" id="{C736EE86-0776-4067-A929-24F1601BF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2" y="402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67" name="Rectangle 356">
              <a:extLst>
                <a:ext uri="{FF2B5EF4-FFF2-40B4-BE49-F238E27FC236}">
                  <a16:creationId xmlns:a16="http://schemas.microsoft.com/office/drawing/2014/main" id="{B0E7C8ED-AFF8-4467-91AC-5DB0C05A0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4026"/>
              <a:ext cx="208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68" name="Line 357">
              <a:extLst>
                <a:ext uri="{FF2B5EF4-FFF2-40B4-BE49-F238E27FC236}">
                  <a16:creationId xmlns:a16="http://schemas.microsoft.com/office/drawing/2014/main" id="{DE0C0D91-A9E4-4363-9E6D-090D88973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4026"/>
              <a:ext cx="20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69" name="Rectangle 358">
              <a:extLst>
                <a:ext uri="{FF2B5EF4-FFF2-40B4-BE49-F238E27FC236}">
                  <a16:creationId xmlns:a16="http://schemas.microsoft.com/office/drawing/2014/main" id="{421F5F36-9E76-4DD9-B145-53C444BC2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3440"/>
              <a:ext cx="4" cy="5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70" name="Line 359">
              <a:extLst>
                <a:ext uri="{FF2B5EF4-FFF2-40B4-BE49-F238E27FC236}">
                  <a16:creationId xmlns:a16="http://schemas.microsoft.com/office/drawing/2014/main" id="{8143E838-A416-4A3C-A85D-5FA8A402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3440"/>
              <a:ext cx="1" cy="5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71" name="Rectangle 360">
              <a:extLst>
                <a:ext uri="{FF2B5EF4-FFF2-40B4-BE49-F238E27FC236}">
                  <a16:creationId xmlns:a16="http://schemas.microsoft.com/office/drawing/2014/main" id="{233E2B42-4C64-4F4E-BFAC-B122C2530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402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72" name="Line 361">
              <a:extLst>
                <a:ext uri="{FF2B5EF4-FFF2-40B4-BE49-F238E27FC236}">
                  <a16:creationId xmlns:a16="http://schemas.microsoft.com/office/drawing/2014/main" id="{555EFFD0-05C5-4752-BD3C-02D14B266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2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73" name="Line 362">
              <a:extLst>
                <a:ext uri="{FF2B5EF4-FFF2-40B4-BE49-F238E27FC236}">
                  <a16:creationId xmlns:a16="http://schemas.microsoft.com/office/drawing/2014/main" id="{F0802E14-361C-4036-AFBF-4E34B2EDA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2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74" name="Rectangle 363">
              <a:extLst>
                <a:ext uri="{FF2B5EF4-FFF2-40B4-BE49-F238E27FC236}">
                  <a16:creationId xmlns:a16="http://schemas.microsoft.com/office/drawing/2014/main" id="{16CA6DCC-90C8-4F95-B509-040B2F085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4026"/>
              <a:ext cx="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7075" name="Line 364">
              <a:extLst>
                <a:ext uri="{FF2B5EF4-FFF2-40B4-BE49-F238E27FC236}">
                  <a16:creationId xmlns:a16="http://schemas.microsoft.com/office/drawing/2014/main" id="{801FD733-AE98-4C50-8A27-1440B94A1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2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76" name="Line 365">
              <a:extLst>
                <a:ext uri="{FF2B5EF4-FFF2-40B4-BE49-F238E27FC236}">
                  <a16:creationId xmlns:a16="http://schemas.microsoft.com/office/drawing/2014/main" id="{9DF764D3-DBE8-4FEB-8557-C80F4AE97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26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7077" name="Rectangle 366">
              <a:extLst>
                <a:ext uri="{FF2B5EF4-FFF2-40B4-BE49-F238E27FC236}">
                  <a16:creationId xmlns:a16="http://schemas.microsoft.com/office/drawing/2014/main" id="{D2FAB42E-C88F-4697-8225-8CDD9AD94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4029"/>
              <a:ext cx="25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 </a:t>
              </a:r>
              <a:endParaRPr lang="en-US" altLang="en-US" sz="18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7078" name="Rectangle 367">
              <a:extLst>
                <a:ext uri="{FF2B5EF4-FFF2-40B4-BE49-F238E27FC236}">
                  <a16:creationId xmlns:a16="http://schemas.microsoft.com/office/drawing/2014/main" id="{53E855B2-0DC2-4E76-96F6-07F5D17B3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726"/>
              <a:ext cx="4934" cy="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Number Placeholder 5">
            <a:extLst>
              <a:ext uri="{FF2B5EF4-FFF2-40B4-BE49-F238E27FC236}">
                <a16:creationId xmlns:a16="http://schemas.microsoft.com/office/drawing/2014/main" id="{F2227AF0-6544-4075-8FF9-ED0B04E15A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783A66-C71C-428B-8468-CA1BB8E1110F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D84C079B-1C3E-4E1F-BD17-84404F0F1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CDA Models (Review Before 2015)</a:t>
            </a:r>
          </a:p>
        </p:txBody>
      </p:sp>
      <p:pic>
        <p:nvPicPr>
          <p:cNvPr id="168964" name="Picture 3">
            <a:extLst>
              <a:ext uri="{FF2B5EF4-FFF2-40B4-BE49-F238E27FC236}">
                <a16:creationId xmlns:a16="http://schemas.microsoft.com/office/drawing/2014/main" id="{8CCF4504-D206-406F-B889-DA7E0CD2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50"/>
            <a:ext cx="91440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5" name="TextBox 8">
            <a:extLst>
              <a:ext uri="{FF2B5EF4-FFF2-40B4-BE49-F238E27FC236}">
                <a16:creationId xmlns:a16="http://schemas.microsoft.com/office/drawing/2014/main" id="{DCB89CE9-AAE8-432A-B3FE-E9A73446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6248400"/>
            <a:ext cx="793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Yao, J.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, Chen, A., </a:t>
            </a: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Ryu, S.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, Shi, F. (2014) A general unconstrained optimization formulation for the combined distribution and assignment problem. </a:t>
            </a: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Transportation Research Part B 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59, 137-160. </a:t>
            </a:r>
            <a:endParaRPr lang="en-HK" altLang="en-US" sz="1400">
              <a:latin typeface="Arial" panose="020B0604020202020204" pitchFamily="34" charset="0"/>
              <a:ea typeface="Batang" panose="02030600000101010101" pitchFamily="18" charset="-127"/>
              <a:cs typeface="Angsana New" panose="02020603050405020304" pitchFamily="18" charset="-34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Number Placeholder 5">
            <a:extLst>
              <a:ext uri="{FF2B5EF4-FFF2-40B4-BE49-F238E27FC236}">
                <a16:creationId xmlns:a16="http://schemas.microsoft.com/office/drawing/2014/main" id="{F984FFBA-FE17-4AA3-BA54-0C0D4CCB7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23A204-842A-4795-860B-2B73DB9E05D6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26EB3C4C-FAA0-4A05-8D8C-77507C48C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CDA Applications (Review Before 2015)</a:t>
            </a:r>
          </a:p>
        </p:txBody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16596D47-9045-449C-B7E2-BC9E62820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371600"/>
            <a:ext cx="8915400" cy="4724400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Network capacity models (Yang et al., 2000; Kasikitwiwat and Chen, 2005)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Capacity reliability and flexibility analyses (Chen and Kasikitwiwat, 2011; Chen et al., 2013)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Network vulnerability assessment analysis (Chen et al., 2007)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Network design problems (Boyce and Janson, 1980)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Car ownership problems (Tam and Lam, 2000, 2004; Feng et al., 2010)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Network design and land use problems (Los and Nguyen, 1981; Shen, 1997; Lin and Feng, 2003; Lee et al., 2006; Yim et al., 2011)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Taxi operation modeling (Yang et al., 2002; Wong et al., 2001, 2008)</a:t>
            </a:r>
            <a:endParaRPr lang="zh-CN" altLang="zh-CN" sz="2400">
              <a:ea typeface="宋体" panose="02010600030101010101" pitchFamily="2" charset="-122"/>
            </a:endParaRPr>
          </a:p>
        </p:txBody>
      </p:sp>
      <p:sp>
        <p:nvSpPr>
          <p:cNvPr id="169989" name="TextBox 4">
            <a:extLst>
              <a:ext uri="{FF2B5EF4-FFF2-40B4-BE49-F238E27FC236}">
                <a16:creationId xmlns:a16="http://schemas.microsoft.com/office/drawing/2014/main" id="{9F74761B-AE1A-4A3F-9354-7F5658E56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6334125"/>
            <a:ext cx="793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Yao, J.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, Chen, A., </a:t>
            </a: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Ryu, S.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, Shi, F. (2014) A general unconstrained optimization formulation for the combined distribution and assignment problem. </a:t>
            </a: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Transportation Research Part B 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59, 137-160. </a:t>
            </a:r>
            <a:endParaRPr lang="en-HK" altLang="en-US" sz="1400">
              <a:latin typeface="Arial" panose="020B0604020202020204" pitchFamily="34" charset="0"/>
              <a:ea typeface="Batang" panose="02030600000101010101" pitchFamily="18" charset="-127"/>
              <a:cs typeface="Angsana New" panose="02020603050405020304" pitchFamily="18" charset="-34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Number Placeholder 5">
            <a:extLst>
              <a:ext uri="{FF2B5EF4-FFF2-40B4-BE49-F238E27FC236}">
                <a16:creationId xmlns:a16="http://schemas.microsoft.com/office/drawing/2014/main" id="{9874C320-466A-4ECA-891A-027A42FC4B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4C8854-45BA-46C5-9F7E-D2FE24A86617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6A541EBD-8D9D-46C9-A84B-5E36D50FE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339138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New CDA Opportunities in Model Developments and Applications</a:t>
            </a:r>
          </a:p>
        </p:txBody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6C429755-6BFF-4488-9CF3-5DF85F4C9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Recent advances in discrete choice/random utility theories</a:t>
            </a:r>
          </a:p>
          <a:p>
            <a:pPr lvl="1" eaLnBrk="1" hangingPunct="1"/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New models </a:t>
            </a:r>
            <a:r>
              <a:rPr lang="en-US" altLang="zh-CN" sz="2000">
                <a:ea typeface="宋体" panose="02010600030101010101" pitchFamily="2" charset="-122"/>
              </a:rPr>
              <a:t>developed for spatial analysis (e.g., spatially correlated logit model by Bhat and Guo (2004), Bekhor and Prashker (2008), etc.)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Opportunities to collaborate with </a:t>
            </a:r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geographers specializing in spatial analysis</a:t>
            </a:r>
          </a:p>
          <a:p>
            <a:pPr lvl="1" eaLnBrk="1" hangingPunct="1"/>
            <a:r>
              <a:rPr lang="en-US" altLang="zh-CN" sz="2000">
                <a:solidFill>
                  <a:srgbClr val="0000FF"/>
                </a:solidFill>
                <a:ea typeface="宋体" panose="02010600030101010101" pitchFamily="2" charset="-122"/>
              </a:rPr>
              <a:t>New random utility models </a:t>
            </a:r>
            <a:r>
              <a:rPr lang="en-US" altLang="zh-CN" sz="2000">
                <a:ea typeface="宋体" panose="02010600030101010101" pitchFamily="2" charset="-122"/>
              </a:rPr>
              <a:t>(e.g., weibit model; q-generalized logit model; representative agent model, such as marginal distribution model (MDM) and cross moment model (CMM); semi-parametric models; distributionally robust model; bounded choice model; combination of random utility models (CoRUM), copula model, etc.)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Emerging technology applications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Electric vehicles (e.g., CDA model with consideration of charging stations)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Ridesharing system (e.g., matching passengers and drivers)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Connected vehicles (i.e., mixed traffic with human-driven vehicles)</a:t>
            </a: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</a:rPr>
              <a:t>Smart mobility in the context of smart city</a:t>
            </a:r>
          </a:p>
          <a:p>
            <a:pPr eaLnBrk="1" hangingPunct="1"/>
            <a:endParaRPr lang="zh-CN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FDD332C-1A54-4BD4-89EA-8EE1192C34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" y="1427163"/>
            <a:ext cx="8077200" cy="160972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Multiclass Traffic Assignment Problem</a:t>
            </a:r>
          </a:p>
        </p:txBody>
      </p:sp>
      <p:sp>
        <p:nvSpPr>
          <p:cNvPr id="7171" name="Slide Number Placeholder 1">
            <a:extLst>
              <a:ext uri="{FF2B5EF4-FFF2-40B4-BE49-F238E27FC236}">
                <a16:creationId xmlns:a16="http://schemas.microsoft.com/office/drawing/2014/main" id="{D48A717C-6774-41BA-AE2D-ED095C7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524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9C2996-A04E-4387-AA38-304FAEBE840E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8AB55-539B-4A85-AF38-8EF6846A466B}"/>
              </a:ext>
            </a:extLst>
          </p:cNvPr>
          <p:cNvSpPr txBox="1"/>
          <p:nvPr/>
        </p:nvSpPr>
        <p:spPr>
          <a:xfrm>
            <a:off x="685800" y="3174782"/>
            <a:ext cx="739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Dafermos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S.C., 1972. The traffic assignment problem for multiclass-user transportation networks.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Transportation Science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6(1), 73-87</a:t>
            </a: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78AD6-C59B-49C5-A913-863DF3C1A238}"/>
              </a:ext>
            </a:extLst>
          </p:cNvPr>
          <p:cNvSpPr txBox="1"/>
          <p:nvPr/>
        </p:nvSpPr>
        <p:spPr>
          <a:xfrm>
            <a:off x="650631" y="3938492"/>
            <a:ext cx="7426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Daga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C.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1983. Stochastic network equilibrium with multiple vehicle types and asymmetric, indefinite link cost Jacobians.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Transportation Science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17(3), 282-300</a:t>
            </a:r>
            <a:endParaRPr lang="en-HK" dirty="0"/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Multiclass Traffic Assignment Problem</a:t>
            </a:r>
            <a:endParaRPr lang="en-US" altLang="en-US" sz="3200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80FD5AA-EB10-4C95-9FA6-D6FC4E7F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1219200"/>
            <a:ext cx="90678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Models focusing on different travelers’ characteristics</a:t>
            </a:r>
          </a:p>
          <a:p>
            <a:pPr lvl="1" eaLnBrk="1" hangingPunct="1">
              <a:defRPr/>
            </a:pPr>
            <a:r>
              <a:rPr lang="en-US" sz="1800" dirty="0"/>
              <a:t>Users with different valuations of travel times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18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Nagurney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2000; </a:t>
            </a:r>
            <a:r>
              <a:rPr lang="en-US" sz="18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Nagurney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and Dong, 2002; Yang and Huang, 2004; Huang and Li, 2007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1800" dirty="0"/>
          </a:p>
          <a:p>
            <a:pPr lvl="1" eaLnBrk="1" hangingPunct="1">
              <a:defRPr/>
            </a:pPr>
            <a:r>
              <a:rPr lang="en-HK" altLang="en-US" sz="1800" dirty="0">
                <a:sym typeface="Wingdings" panose="05000000000000000000" pitchFamily="2" charset="2"/>
              </a:rPr>
              <a:t>Users with different risk-taking </a:t>
            </a:r>
            <a:r>
              <a:rPr lang="en-HK" altLang="en-US" sz="1800" dirty="0" err="1">
                <a:sym typeface="Wingdings" panose="05000000000000000000" pitchFamily="2" charset="2"/>
              </a:rPr>
              <a:t>behaviors</a:t>
            </a:r>
            <a:r>
              <a:rPr lang="en-HK" altLang="en-US" sz="1800" dirty="0">
                <a:sym typeface="Wingdings" panose="05000000000000000000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 et al., 2006; Shao et al., 2006; Di et al., 2008; Xu et al., 2014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</a:p>
          <a:p>
            <a:pPr lvl="1" eaLnBrk="1" hangingPunct="1">
              <a:defRPr/>
            </a:pPr>
            <a:r>
              <a:rPr lang="en-HK" altLang="en-US" sz="1800" dirty="0">
                <a:sym typeface="Wingdings" panose="05000000000000000000" pitchFamily="2" charset="2"/>
              </a:rPr>
              <a:t>Users with different knowledge levels of network travel times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Yang, 1998; Huang and Li, 2007; Miwa et al., 2010; Chen et al., 2012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HK" altLang="en-US" sz="1800" dirty="0"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Models focusing on different vehicle types</a:t>
            </a:r>
          </a:p>
          <a:p>
            <a:pPr lvl="1" eaLnBrk="1" hangingPunct="1">
              <a:defRPr/>
            </a:pPr>
            <a:r>
              <a:rPr lang="en-US" sz="2000" dirty="0"/>
              <a:t>Trucks and passenger cars 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20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Daganzo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1983; </a:t>
            </a:r>
            <a:r>
              <a:rPr lang="en-US" sz="20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Toint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and Wynter, 1996; </a:t>
            </a:r>
            <a:r>
              <a:rPr lang="en-US" sz="20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Mahmassani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and </a:t>
            </a:r>
            <a:r>
              <a:rPr lang="en-US" sz="20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Mouskos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1998; Wu et al., 2006; Noriega and Florian, 2007; Ryu et al., 2016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r>
              <a:rPr lang="en-US" sz="2000" dirty="0"/>
              <a:t> </a:t>
            </a:r>
          </a:p>
          <a:p>
            <a:pPr lvl="1" eaLnBrk="1" hangingPunct="1">
              <a:defRPr/>
            </a:pPr>
            <a:r>
              <a:rPr lang="en-US" sz="2000" dirty="0"/>
              <a:t>Buses and passenger cars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TimesNewRomanPSMT"/>
                <a:ea typeface="SimSun" panose="02010600030101010101" pitchFamily="2" charset="-122"/>
                <a:cs typeface="TimesNewRomanPSMT"/>
              </a:rPr>
              <a:t>García and Marín, 2005;</a:t>
            </a:r>
            <a:r>
              <a:rPr lang="en-US" sz="1800" dirty="0">
                <a:effectLst/>
                <a:latin typeface="TimesNewRomanPSMT"/>
                <a:ea typeface="SimSun" panose="02010600030101010101" pitchFamily="2" charset="-122"/>
                <a:cs typeface="TimesNewRomanPSMT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TimesNewRomanPSMT"/>
                <a:ea typeface="SimSun" panose="02010600030101010101" pitchFamily="2" charset="-122"/>
                <a:cs typeface="TimesNewRomanPSMT"/>
              </a:rPr>
              <a:t>De </a:t>
            </a:r>
            <a:r>
              <a:rPr lang="en-US" sz="1800" dirty="0" err="1">
                <a:solidFill>
                  <a:srgbClr val="0000FF"/>
                </a:solidFill>
                <a:effectLst/>
                <a:latin typeface="TimesNewRomanPSMT"/>
                <a:ea typeface="SimSun" panose="02010600030101010101" pitchFamily="2" charset="-122"/>
                <a:cs typeface="TimesNewRomanPSMT"/>
              </a:rPr>
              <a:t>Cea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et al. 2005; Sun et al., 2008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2000" dirty="0"/>
          </a:p>
          <a:p>
            <a:pPr lvl="1" eaLnBrk="1" hangingPunct="1">
              <a:defRPr/>
            </a:pPr>
            <a:r>
              <a:rPr lang="en-US" sz="2000" dirty="0"/>
              <a:t>Bicycles and passenger cars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Si et al., 2012;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sz="18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Subhani</a:t>
            </a:r>
            <a:r>
              <a:rPr lang="en-US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et al. 2013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2000" dirty="0"/>
          </a:p>
          <a:p>
            <a:pPr lvl="1" eaLnBrk="1" hangingPunct="1">
              <a:defRPr/>
            </a:pPr>
            <a:r>
              <a:rPr lang="en-US" sz="2000" dirty="0"/>
              <a:t>Autonomous vehicles and human-driven vehicles (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many recent articles on this topic)</a:t>
            </a:r>
            <a:endParaRPr lang="en-US" sz="2000" dirty="0"/>
          </a:p>
          <a:p>
            <a:pPr marL="0" indent="0" eaLnBrk="1" hangingPunct="1">
              <a:buNone/>
              <a:defRPr/>
            </a:pPr>
            <a:endParaRPr lang="en-HK" altLang="en-US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28866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 err="1"/>
              <a:t>Modeling</a:t>
            </a:r>
            <a:r>
              <a:rPr lang="en-HK" altLang="en-US" sz="3200" dirty="0"/>
              <a:t> Issues</a:t>
            </a:r>
            <a:endParaRPr lang="en-US" altLang="en-US" sz="3200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80FD5AA-EB10-4C95-9FA6-D6FC4E7F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1534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HK" altLang="en-US" sz="2800" dirty="0">
                <a:sym typeface="Wingdings" panose="05000000000000000000" pitchFamily="2" charset="2"/>
              </a:rPr>
              <a:t>Network uncertainty</a:t>
            </a:r>
          </a:p>
          <a:p>
            <a:pPr eaLnBrk="1" hangingPunct="1">
              <a:defRPr/>
            </a:pPr>
            <a:r>
              <a:rPr lang="en-HK" altLang="en-US" sz="2800" dirty="0">
                <a:sym typeface="Wingdings" panose="05000000000000000000" pitchFamily="2" charset="2"/>
              </a:rPr>
              <a:t>User </a:t>
            </a:r>
            <a:r>
              <a:rPr lang="en-HK" altLang="en-US" sz="2800" dirty="0" err="1">
                <a:sym typeface="Wingdings" panose="05000000000000000000" pitchFamily="2" charset="2"/>
              </a:rPr>
              <a:t>behaviors</a:t>
            </a:r>
            <a:endParaRPr lang="en-HK" altLang="en-US" sz="2800" dirty="0"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Trip lengths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Knowledge levels of network travel times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Valuations of travel times (discrete versus continuous </a:t>
            </a:r>
            <a:r>
              <a:rPr lang="en-HK" altLang="en-US" sz="2400" dirty="0" err="1">
                <a:sym typeface="Wingdings" panose="05000000000000000000" pitchFamily="2" charset="2"/>
              </a:rPr>
              <a:t>VoT</a:t>
            </a:r>
            <a:r>
              <a:rPr lang="en-HK" altLang="en-US" sz="2400" dirty="0">
                <a:sym typeface="Wingdings" panose="05000000000000000000" pitchFamily="2" charset="2"/>
              </a:rPr>
              <a:t>)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Risk-taking </a:t>
            </a:r>
            <a:r>
              <a:rPr lang="en-HK" altLang="en-US" sz="2400" dirty="0" err="1">
                <a:sym typeface="Wingdings" panose="05000000000000000000" pitchFamily="2" charset="2"/>
              </a:rPr>
              <a:t>behaviors</a:t>
            </a:r>
            <a:r>
              <a:rPr lang="en-HK" altLang="en-US" sz="2400" dirty="0">
                <a:sym typeface="Wingdings" panose="05000000000000000000" pitchFamily="2" charset="2"/>
              </a:rPr>
              <a:t> (related to network uncertainty)</a:t>
            </a:r>
          </a:p>
          <a:p>
            <a:pPr eaLnBrk="1" hangingPunct="1">
              <a:defRPr/>
            </a:pPr>
            <a:r>
              <a:rPr lang="en-HK" altLang="en-US" sz="2800" dirty="0">
                <a:sym typeface="Wingdings" panose="05000000000000000000" pitchFamily="2" charset="2"/>
              </a:rPr>
              <a:t>Vehicle interactions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Equivalent passenger car unit (PCU)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Asymmetric interactions</a:t>
            </a:r>
          </a:p>
          <a:p>
            <a:pPr lvl="1"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Different driving </a:t>
            </a:r>
            <a:r>
              <a:rPr lang="en-HK" altLang="en-US" sz="2400" dirty="0" err="1">
                <a:sym typeface="Wingdings" panose="05000000000000000000" pitchFamily="2" charset="2"/>
              </a:rPr>
              <a:t>behaviors</a:t>
            </a:r>
            <a:r>
              <a:rPr lang="en-HK" altLang="en-US" sz="2400" dirty="0">
                <a:sym typeface="Wingdings" panose="05000000000000000000" pitchFamily="2" charset="2"/>
              </a:rPr>
              <a:t> (e.g., autonomous vehicles and human-driven vehicles)</a:t>
            </a:r>
          </a:p>
          <a:p>
            <a:pPr eaLnBrk="1" hangingPunct="1">
              <a:defRPr/>
            </a:pPr>
            <a:endParaRPr lang="en-HK" altLang="en-US" sz="2800" dirty="0">
              <a:sym typeface="Wingdings" panose="05000000000000000000" pitchFamily="2" charset="2"/>
            </a:endParaRPr>
          </a:p>
          <a:p>
            <a:pPr eaLnBrk="1" hangingPunct="1">
              <a:defRPr/>
            </a:pPr>
            <a:endParaRPr lang="en-HK" altLang="en-US" sz="28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730013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83CAF28-71B6-48C1-B8D3-4AD3BBF18503}"/>
              </a:ext>
            </a:extLst>
          </p:cNvPr>
          <p:cNvSpPr txBox="1">
            <a:spLocks noGrp="1"/>
          </p:cNvSpPr>
          <p:nvPr/>
        </p:nvSpPr>
        <p:spPr bwMode="auto">
          <a:xfrm>
            <a:off x="7162800" y="6248400"/>
            <a:ext cx="1524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A2E0062-51AD-4058-A1D1-F439A1FEEE92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D2CAEC1-9820-45B3-8975-8D6A953A25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228600"/>
            <a:ext cx="8339137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dirty="0">
                <a:ea typeface="宋体" pitchFamily="2" charset="-122"/>
              </a:rPr>
              <a:t>Uncertainty in Transportation Networks</a:t>
            </a:r>
          </a:p>
        </p:txBody>
      </p:sp>
      <p:pic>
        <p:nvPicPr>
          <p:cNvPr id="312323" name="Picture 3">
            <a:extLst>
              <a:ext uri="{FF2B5EF4-FFF2-40B4-BE49-F238E27FC236}">
                <a16:creationId xmlns:a16="http://schemas.microsoft.com/office/drawing/2014/main" id="{F40DDC66-5268-4AB8-8F2D-1522CFFEE5C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39875"/>
            <a:ext cx="1371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24" name="Picture 4">
            <a:extLst>
              <a:ext uri="{FF2B5EF4-FFF2-40B4-BE49-F238E27FC236}">
                <a16:creationId xmlns:a16="http://schemas.microsoft.com/office/drawing/2014/main" id="{FD15C8D3-6DDD-4A71-90AC-BBC5F68D097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52588"/>
            <a:ext cx="14541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25" name="Picture 5">
            <a:extLst>
              <a:ext uri="{FF2B5EF4-FFF2-40B4-BE49-F238E27FC236}">
                <a16:creationId xmlns:a16="http://schemas.microsoft.com/office/drawing/2014/main" id="{FA0FA545-A871-4E52-A919-E3E3442A1E9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33613"/>
            <a:ext cx="20843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26" name="Picture 6">
            <a:extLst>
              <a:ext uri="{FF2B5EF4-FFF2-40B4-BE49-F238E27FC236}">
                <a16:creationId xmlns:a16="http://schemas.microsoft.com/office/drawing/2014/main" id="{AA1D6169-D48E-47A2-BCFA-50FEF700FFC3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2971800"/>
            <a:ext cx="1617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27" name="Picture 7">
            <a:extLst>
              <a:ext uri="{FF2B5EF4-FFF2-40B4-BE49-F238E27FC236}">
                <a16:creationId xmlns:a16="http://schemas.microsoft.com/office/drawing/2014/main" id="{89AB23EE-4AFD-48EB-BE52-AD89E488059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3206750"/>
            <a:ext cx="19097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28" name="Picture 8">
            <a:extLst>
              <a:ext uri="{FF2B5EF4-FFF2-40B4-BE49-F238E27FC236}">
                <a16:creationId xmlns:a16="http://schemas.microsoft.com/office/drawing/2014/main" id="{1116E78C-A4A5-4FB8-AC54-86EB076568B0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11625"/>
            <a:ext cx="128905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29" name="Picture 9">
            <a:extLst>
              <a:ext uri="{FF2B5EF4-FFF2-40B4-BE49-F238E27FC236}">
                <a16:creationId xmlns:a16="http://schemas.microsoft.com/office/drawing/2014/main" id="{67C205DA-03C1-4F68-AFE9-DA40B64A2E58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524000"/>
            <a:ext cx="12795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0" name="Picture 10">
            <a:extLst>
              <a:ext uri="{FF2B5EF4-FFF2-40B4-BE49-F238E27FC236}">
                <a16:creationId xmlns:a16="http://schemas.microsoft.com/office/drawing/2014/main" id="{95F07377-26B9-4827-B495-F88F3ECE5A1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1662113"/>
            <a:ext cx="1444625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1" name="Picture 11">
            <a:extLst>
              <a:ext uri="{FF2B5EF4-FFF2-40B4-BE49-F238E27FC236}">
                <a16:creationId xmlns:a16="http://schemas.microsoft.com/office/drawing/2014/main" id="{14ADA5ED-571D-413C-8D9A-4BA08F5CDCDF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28850"/>
            <a:ext cx="19923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2" name="Picture 12">
            <a:extLst>
              <a:ext uri="{FF2B5EF4-FFF2-40B4-BE49-F238E27FC236}">
                <a16:creationId xmlns:a16="http://schemas.microsoft.com/office/drawing/2014/main" id="{73F21297-F431-49BA-9441-4C35B5C66F01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01950"/>
            <a:ext cx="16002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3" name="Picture 13">
            <a:extLst>
              <a:ext uri="{FF2B5EF4-FFF2-40B4-BE49-F238E27FC236}">
                <a16:creationId xmlns:a16="http://schemas.microsoft.com/office/drawing/2014/main" id="{AFEB89B5-EE7A-48D6-A511-B385E6CE584F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206750"/>
            <a:ext cx="18367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4" name="Picture 14">
            <a:extLst>
              <a:ext uri="{FF2B5EF4-FFF2-40B4-BE49-F238E27FC236}">
                <a16:creationId xmlns:a16="http://schemas.microsoft.com/office/drawing/2014/main" id="{EF42041B-9128-4D71-981D-3B19E92E8C1D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75113"/>
            <a:ext cx="128905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5" name="Picture 15">
            <a:extLst>
              <a:ext uri="{FF2B5EF4-FFF2-40B4-BE49-F238E27FC236}">
                <a16:creationId xmlns:a16="http://schemas.microsoft.com/office/drawing/2014/main" id="{6D3A3348-1309-4266-A1CD-0EEE972324D5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92675"/>
            <a:ext cx="1690688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6" name="Picture 16">
            <a:extLst>
              <a:ext uri="{FF2B5EF4-FFF2-40B4-BE49-F238E27FC236}">
                <a16:creationId xmlns:a16="http://schemas.microsoft.com/office/drawing/2014/main" id="{58743706-F72A-40EB-8A89-322398984656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84425"/>
            <a:ext cx="14446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7" name="Picture 17">
            <a:extLst>
              <a:ext uri="{FF2B5EF4-FFF2-40B4-BE49-F238E27FC236}">
                <a16:creationId xmlns:a16="http://schemas.microsoft.com/office/drawing/2014/main" id="{EBA12DDD-3188-4A30-91EF-28529786A329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2362200"/>
            <a:ext cx="14446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12338" name="Picture 18">
            <a:extLst>
              <a:ext uri="{FF2B5EF4-FFF2-40B4-BE49-F238E27FC236}">
                <a16:creationId xmlns:a16="http://schemas.microsoft.com/office/drawing/2014/main" id="{1D039331-DB51-4F9B-B9DE-3CB8517F7670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27313"/>
            <a:ext cx="53975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18452" name="Rectangle 6">
            <a:extLst>
              <a:ext uri="{FF2B5EF4-FFF2-40B4-BE49-F238E27FC236}">
                <a16:creationId xmlns:a16="http://schemas.microsoft.com/office/drawing/2014/main" id="{CA996694-737B-445B-9A5A-54960A2C4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6324600"/>
            <a:ext cx="781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dirty="0">
                <a:cs typeface="Arial" panose="020B0604020202020204" pitchFamily="34" charset="0"/>
              </a:rPr>
              <a:t>Source: van Lint, J.W.C., van </a:t>
            </a:r>
            <a:r>
              <a:rPr lang="en-US" altLang="zh-CN" sz="1200" dirty="0" err="1">
                <a:cs typeface="Arial" panose="020B0604020202020204" pitchFamily="34" charset="0"/>
              </a:rPr>
              <a:t>Zuylen</a:t>
            </a:r>
            <a:r>
              <a:rPr lang="en-US" altLang="zh-CN" sz="1200" dirty="0">
                <a:cs typeface="Arial" panose="020B0604020202020204" pitchFamily="34" charset="0"/>
              </a:rPr>
              <a:t>, H.J., Tu, H. (2008) Travel time unreliability on freeways: Why measures based on variance toll only half the story. </a:t>
            </a:r>
            <a:r>
              <a:rPr lang="en-US" altLang="zh-CN" sz="1200" i="1" dirty="0">
                <a:cs typeface="Arial" panose="020B0604020202020204" pitchFamily="34" charset="0"/>
              </a:rPr>
              <a:t>Transportation Research Part A </a:t>
            </a:r>
            <a:r>
              <a:rPr lang="en-US" altLang="zh-CN" sz="1200" dirty="0">
                <a:cs typeface="Arial" panose="020B0604020202020204" pitchFamily="34" charset="0"/>
              </a:rPr>
              <a:t>4</a:t>
            </a:r>
            <a:r>
              <a:rPr lang="th-TH" altLang="en-US" sz="1200" dirty="0">
                <a:cs typeface="Arial" panose="020B0604020202020204" pitchFamily="34" charset="0"/>
              </a:rPr>
              <a:t>3</a:t>
            </a:r>
            <a:r>
              <a:rPr lang="en-US" altLang="zh-CN" sz="1200" dirty="0">
                <a:cs typeface="Arial" panose="020B0604020202020204" pitchFamily="34" charset="0"/>
              </a:rPr>
              <a:t>(2)</a:t>
            </a:r>
            <a:r>
              <a:rPr lang="th-TH" altLang="en-US" sz="1200" dirty="0">
                <a:cs typeface="Arial" panose="020B0604020202020204" pitchFamily="34" charset="0"/>
              </a:rPr>
              <a:t>, 2</a:t>
            </a:r>
            <a:r>
              <a:rPr lang="en-US" altLang="zh-CN" sz="1200" dirty="0">
                <a:cs typeface="Arial" panose="020B0604020202020204" pitchFamily="34" charset="0"/>
              </a:rPr>
              <a:t>58-277.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3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3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500"/>
                                        <p:tgtEl>
                                          <p:spTgt spid="3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500"/>
                                        <p:tgtEl>
                                          <p:spTgt spid="3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500"/>
                                        <p:tgtEl>
                                          <p:spTgt spid="3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500"/>
                                        <p:tgtEl>
                                          <p:spTgt spid="3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2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2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2" dur="500"/>
                                        <p:tgtEl>
                                          <p:spTgt spid="3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500"/>
                                        <p:tgtEl>
                                          <p:spTgt spid="3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2" dur="500"/>
                                        <p:tgtEl>
                                          <p:spTgt spid="3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5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2" dur="500"/>
                                        <p:tgtEl>
                                          <p:spTgt spid="3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500"/>
                                        <p:tgtEl>
                                          <p:spTgt spid="3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2" dur="500"/>
                                        <p:tgtEl>
                                          <p:spTgt spid="3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D92A17F-781C-4B74-88BD-77158B2F11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" y="1427163"/>
            <a:ext cx="8077200" cy="160972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Review of Elastic Demand Traffic Assignment Problem</a:t>
            </a:r>
          </a:p>
        </p:txBody>
      </p:sp>
      <p:sp>
        <p:nvSpPr>
          <p:cNvPr id="24579" name="Slide Number Placeholder 1">
            <a:extLst>
              <a:ext uri="{FF2B5EF4-FFF2-40B4-BE49-F238E27FC236}">
                <a16:creationId xmlns:a16="http://schemas.microsoft.com/office/drawing/2014/main" id="{42E481AC-7AEC-4015-871C-12B0C07E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524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D09F19-61D4-4509-864A-9A12C88F5BE5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E782342-A80B-4937-B111-E335BF1E3FF3}"/>
              </a:ext>
            </a:extLst>
          </p:cNvPr>
          <p:cNvSpPr txBox="1">
            <a:spLocks noGrp="1"/>
          </p:cNvSpPr>
          <p:nvPr/>
        </p:nvSpPr>
        <p:spPr bwMode="auto">
          <a:xfrm>
            <a:off x="7467600" y="6248400"/>
            <a:ext cx="1524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0374110-E73E-4A70-A7A4-E10BECA17D53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D556EA4-A8EE-4A0C-8B58-071D1932C5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228600"/>
            <a:ext cx="8186737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dirty="0">
                <a:ea typeface="宋体" pitchFamily="2" charset="-122"/>
              </a:rPr>
              <a:t>Travel Time Distribution: Examples </a:t>
            </a:r>
          </a:p>
        </p:txBody>
      </p:sp>
      <p:graphicFrame>
        <p:nvGraphicFramePr>
          <p:cNvPr id="1026" name="Object 3">
            <a:extLst>
              <a:ext uri="{FF2B5EF4-FFF2-40B4-BE49-F238E27FC236}">
                <a16:creationId xmlns:a16="http://schemas.microsoft.com/office/drawing/2014/main" id="{63852854-C345-4899-B83C-F89E6330A219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895350" y="1371600"/>
          <a:ext cx="33147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9135" imgH="4571926" progId="PowerPoint.Show.8">
                  <p:embed/>
                </p:oleObj>
              </mc:Choice>
              <mc:Fallback>
                <p:oleObj name="Presentation" r:id="rId2" imgW="3429135" imgH="4571926" progId="PowerPoint.Show.8">
                  <p:embed/>
                  <p:pic>
                    <p:nvPicPr>
                      <p:cNvPr id="1026" name="Object 3">
                        <a:extLst>
                          <a:ext uri="{FF2B5EF4-FFF2-40B4-BE49-F238E27FC236}">
                            <a16:creationId xmlns:a16="http://schemas.microsoft.com/office/drawing/2014/main" id="{63852854-C345-4899-B83C-F89E6330A2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03" t="5205" r="5336" b="11609"/>
                      <a:stretch>
                        <a:fillRect/>
                      </a:stretch>
                    </p:blipFill>
                    <p:spPr bwMode="auto">
                      <a:xfrm>
                        <a:off x="895350" y="1371600"/>
                        <a:ext cx="33147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>
            <a:extLst>
              <a:ext uri="{FF2B5EF4-FFF2-40B4-BE49-F238E27FC236}">
                <a16:creationId xmlns:a16="http://schemas.microsoft.com/office/drawing/2014/main" id="{89976355-F4AC-4069-B7D7-5A306A90A13C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933950" y="1371600"/>
          <a:ext cx="33147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4" imgW="3429135" imgH="4571926" progId="PowerPoint.Show.8">
                  <p:embed/>
                </p:oleObj>
              </mc:Choice>
              <mc:Fallback>
                <p:oleObj name="Presentation" r:id="rId4" imgW="3429135" imgH="4571926" progId="PowerPoint.Show.8">
                  <p:embed/>
                  <p:pic>
                    <p:nvPicPr>
                      <p:cNvPr id="1027" name="Object 4">
                        <a:extLst>
                          <a:ext uri="{FF2B5EF4-FFF2-40B4-BE49-F238E27FC236}">
                            <a16:creationId xmlns:a16="http://schemas.microsoft.com/office/drawing/2014/main" id="{89976355-F4AC-4069-B7D7-5A306A90A1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03" t="5405" r="5069" b="15211"/>
                      <a:stretch>
                        <a:fillRect/>
                      </a:stretch>
                    </p:blipFill>
                    <p:spPr bwMode="auto">
                      <a:xfrm>
                        <a:off x="4933950" y="1371600"/>
                        <a:ext cx="33147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5">
            <a:extLst>
              <a:ext uri="{FF2B5EF4-FFF2-40B4-BE49-F238E27FC236}">
                <a16:creationId xmlns:a16="http://schemas.microsoft.com/office/drawing/2014/main" id="{0D60449F-9A60-4D25-B8F3-83E20A6A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6245552"/>
            <a:ext cx="8186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200" dirty="0">
                <a:cs typeface="Arial" panose="020B0604020202020204" pitchFamily="34" charset="0"/>
              </a:rPr>
              <a:t>Source: Cambridge Systematics, Inc., Texas Transportation Institute, University of Washington, Dowling Associates (2003) Providing a highway system with reliable travel times. NCHRP Report No. 20-58[3], TRB, National Research Council, U.S.A</a:t>
            </a:r>
            <a:r>
              <a:rPr lang="en-US" altLang="zh-CN" sz="1600" dirty="0"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6567-5B13-459D-BCA2-8EC69245189E}"/>
              </a:ext>
            </a:extLst>
          </p:cNvPr>
          <p:cNvSpPr txBox="1">
            <a:spLocks noGrp="1"/>
          </p:cNvSpPr>
          <p:nvPr/>
        </p:nvSpPr>
        <p:spPr bwMode="auto">
          <a:xfrm>
            <a:off x="7162800" y="6248400"/>
            <a:ext cx="1524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660585B-D280-471B-935A-45A46582B136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41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5EB3D949-A026-45CB-AC70-A1402B61A6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dirty="0">
                <a:ea typeface="宋体" pitchFamily="2" charset="-122"/>
              </a:rPr>
              <a:t>Empirical Studies on Travel Time </a:t>
            </a:r>
            <a:r>
              <a:rPr lang="en-US" altLang="zh-CN" sz="3200" i="1" dirty="0">
                <a:ea typeface="宋体" pitchFamily="2" charset="-122"/>
              </a:rPr>
              <a:t>Reliability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2EFEC82-B565-4293-8BB0-F3555896F7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1996 Study by UC Davis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000" dirty="0">
                <a:solidFill>
                  <a:srgbClr val="0000FF"/>
                </a:solidFill>
                <a:ea typeface="宋体" panose="02010600030101010101" pitchFamily="2" charset="-122"/>
              </a:rPr>
              <a:t>54%</a:t>
            </a:r>
            <a:r>
              <a:rPr lang="en-US" altLang="zh-CN" sz="2000" dirty="0">
                <a:ea typeface="宋体" panose="02010600030101010101" pitchFamily="2" charset="-122"/>
              </a:rPr>
              <a:t> respondents indicated that travel time reliability was either the </a:t>
            </a:r>
            <a:r>
              <a:rPr lang="en-US" altLang="zh-CN" sz="2000" i="1" dirty="0">
                <a:solidFill>
                  <a:srgbClr val="0000FF"/>
                </a:solidFill>
                <a:ea typeface="宋体" panose="02010600030101010101" pitchFamily="2" charset="-122"/>
              </a:rPr>
              <a:t>primary</a:t>
            </a:r>
            <a:r>
              <a:rPr lang="en-US" altLang="zh-CN" sz="2000" dirty="0">
                <a:ea typeface="宋体" panose="02010600030101010101" pitchFamily="2" charset="-122"/>
              </a:rPr>
              <a:t> or </a:t>
            </a:r>
            <a:r>
              <a:rPr lang="en-US" altLang="zh-CN" sz="2000" i="1" dirty="0">
                <a:solidFill>
                  <a:srgbClr val="0000FF"/>
                </a:solidFill>
                <a:ea typeface="宋体" panose="02010600030101010101" pitchFamily="2" charset="-122"/>
              </a:rPr>
              <a:t>secondary</a:t>
            </a:r>
            <a:r>
              <a:rPr lang="en-US" altLang="zh-CN" sz="2000" dirty="0">
                <a:ea typeface="宋体" panose="02010600030101010101" pitchFamily="2" charset="-122"/>
              </a:rPr>
              <a:t> reason for choosing their daily commute routes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SR-91 Study by UC Irvine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Value of reliability is </a:t>
            </a:r>
            <a:r>
              <a:rPr lang="en-US" altLang="zh-CN" sz="2000" i="1" dirty="0">
                <a:solidFill>
                  <a:srgbClr val="0000FF"/>
                </a:solidFill>
                <a:ea typeface="宋体" panose="02010600030101010101" pitchFamily="2" charset="-122"/>
              </a:rPr>
              <a:t>39% to 46% higher</a:t>
            </a:r>
            <a:r>
              <a:rPr lang="en-US" altLang="zh-CN" sz="2000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than the value of time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Small et al. (1999)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Travelers are willing to pay for more reliable trip, from </a:t>
            </a:r>
            <a:r>
              <a:rPr lang="en-US" altLang="zh-CN" sz="2000" i="1" dirty="0">
                <a:solidFill>
                  <a:srgbClr val="0000FF"/>
                </a:solidFill>
                <a:ea typeface="宋体" panose="02010600030101010101" pitchFamily="2" charset="-122"/>
              </a:rPr>
              <a:t>$0.17 – $0.26/per mi</a:t>
            </a:r>
            <a:r>
              <a:rPr lang="en-US" altLang="zh-CN" sz="2000" i="1" dirty="0">
                <a:solidFill>
                  <a:schemeClr val="folHlink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ea typeface="宋体" panose="02010600030101010101" pitchFamily="2" charset="-122"/>
              </a:rPr>
              <a:t> of standard deviation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USDOT FHWA (2001)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Shippers and carriers assign a value, ranging </a:t>
            </a:r>
            <a:r>
              <a:rPr lang="en-US" altLang="zh-CN" sz="2000" i="1" dirty="0">
                <a:solidFill>
                  <a:srgbClr val="0000FF"/>
                </a:solidFill>
                <a:ea typeface="宋体" panose="02010600030101010101" pitchFamily="2" charset="-122"/>
              </a:rPr>
              <a:t>from $25 to almost $200 per hour</a:t>
            </a:r>
            <a:r>
              <a:rPr lang="en-US" altLang="zh-CN" sz="2000" dirty="0">
                <a:ea typeface="宋体" panose="02010600030101010101" pitchFamily="2" charset="-122"/>
              </a:rPr>
              <a:t>, depending on the product carried</a:t>
            </a:r>
          </a:p>
        </p:txBody>
      </p:sp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479C-D90B-47A3-942C-AB2EF514257F}"/>
              </a:ext>
            </a:extLst>
          </p:cNvPr>
          <p:cNvSpPr txBox="1">
            <a:spLocks noGrp="1"/>
          </p:cNvSpPr>
          <p:nvPr/>
        </p:nvSpPr>
        <p:spPr bwMode="auto">
          <a:xfrm>
            <a:off x="7162800" y="6248400"/>
            <a:ext cx="1524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20C7056-D2C6-4D74-85C6-0A430FB1EEF3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</a:pPr>
              <a:t>42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FFCB436-37DF-421B-A4F6-5F730A2BAA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dirty="0">
                <a:ea typeface="宋体" pitchFamily="2" charset="-122"/>
              </a:rPr>
              <a:t>Empirical Studies on Travel Time </a:t>
            </a:r>
            <a:r>
              <a:rPr lang="en-US" altLang="zh-CN" sz="3200" i="1" dirty="0">
                <a:ea typeface="宋体" pitchFamily="2" charset="-122"/>
              </a:rPr>
              <a:t>Unreliability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34A8F35-893D-43C1-B23E-75A5AF04E7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382000" cy="472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van Lint et al. (2007)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About 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5%</a:t>
            </a:r>
            <a:r>
              <a:rPr lang="en-US" altLang="zh-CN" sz="2400" dirty="0">
                <a:ea typeface="宋体" panose="02010600030101010101" pitchFamily="2" charset="-122"/>
              </a:rPr>
              <a:t> of the “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unlucky drivers</a:t>
            </a:r>
            <a:r>
              <a:rPr lang="en-US" altLang="zh-CN" sz="2400" dirty="0">
                <a:ea typeface="宋体" panose="02010600030101010101" pitchFamily="2" charset="-122"/>
              </a:rPr>
              <a:t>” incur almost </a:t>
            </a:r>
            <a:r>
              <a:rPr lang="en-US" altLang="zh-CN" sz="2400" i="1" dirty="0">
                <a:solidFill>
                  <a:srgbClr val="FF3300"/>
                </a:solidFill>
                <a:ea typeface="宋体" panose="02010600030101010101" pitchFamily="2" charset="-122"/>
              </a:rPr>
              <a:t>five times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as much delay as the </a:t>
            </a:r>
            <a:r>
              <a:rPr lang="en-US" altLang="zh-CN" sz="2400" i="1" dirty="0">
                <a:solidFill>
                  <a:srgbClr val="FF3300"/>
                </a:solidFill>
                <a:ea typeface="宋体" panose="02010600030101010101" pitchFamily="2" charset="-122"/>
              </a:rPr>
              <a:t>50%</a:t>
            </a:r>
            <a:r>
              <a:rPr lang="en-US" altLang="zh-CN" sz="2400" dirty="0">
                <a:ea typeface="宋体" panose="02010600030101010101" pitchFamily="2" charset="-122"/>
              </a:rPr>
              <a:t> of the “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fortunate drivers</a:t>
            </a:r>
            <a:r>
              <a:rPr lang="en-US" altLang="zh-CN" sz="2400" dirty="0">
                <a:ea typeface="宋体" panose="02010600030101010101" pitchFamily="2" charset="-122"/>
              </a:rPr>
              <a:t>” on the densely used freeway corridors in the Netherlands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USDOT FHWA (2001) 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The cost of unexpected delay for trucks is another </a:t>
            </a:r>
            <a:r>
              <a:rPr lang="en-US" altLang="zh-CN" sz="2400" i="1" dirty="0">
                <a:solidFill>
                  <a:srgbClr val="FF3300"/>
                </a:solidFill>
                <a:ea typeface="宋体" panose="02010600030101010101" pitchFamily="2" charset="-122"/>
              </a:rPr>
              <a:t>50 percent to 250 percent higher </a:t>
            </a:r>
            <a:r>
              <a:rPr lang="en-US" altLang="zh-CN" sz="2400" dirty="0">
                <a:ea typeface="宋体" panose="02010600030101010101" pitchFamily="2" charset="-122"/>
              </a:rPr>
              <a:t>than expected delay</a:t>
            </a:r>
            <a:endParaRPr lang="en-US" altLang="zh-CN" sz="2400" i="1" dirty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Franklin and </a:t>
            </a:r>
            <a:r>
              <a:rPr lang="en-US" altLang="zh-CN" sz="2800" dirty="0" err="1">
                <a:ea typeface="宋体" panose="02010600030101010101" pitchFamily="2" charset="-122"/>
              </a:rPr>
              <a:t>Karlstrom</a:t>
            </a:r>
            <a:r>
              <a:rPr lang="en-US" altLang="zh-CN" sz="2800" dirty="0">
                <a:ea typeface="宋体" panose="02010600030101010101" pitchFamily="2" charset="-122"/>
              </a:rPr>
              <a:t> (2009)</a:t>
            </a: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Estimate the “</a:t>
            </a:r>
            <a:r>
              <a:rPr lang="en-US" altLang="zh-CN" sz="2400" i="1" dirty="0">
                <a:solidFill>
                  <a:srgbClr val="0000FF"/>
                </a:solidFill>
                <a:ea typeface="宋体" panose="02010600030101010101" pitchFamily="2" charset="-122"/>
              </a:rPr>
              <a:t>mean lateness factor</a:t>
            </a:r>
            <a:r>
              <a:rPr lang="en-US" altLang="zh-CN" sz="2400" dirty="0">
                <a:ea typeface="宋体" panose="02010600030101010101" pitchFamily="2" charset="-122"/>
              </a:rPr>
              <a:t>” for cost-benefit analysis of Stockholm roadways</a:t>
            </a:r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0B2FB9AB-E255-4DD4-B5B5-8339F50DF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28600"/>
            <a:ext cx="9109075" cy="914400"/>
          </a:xfrm>
        </p:spPr>
        <p:txBody>
          <a:bodyPr/>
          <a:lstStyle/>
          <a:p>
            <a:r>
              <a:rPr lang="en-US" altLang="en-US" sz="3200"/>
              <a:t>Network Equilibrium Models under Uncertainty</a:t>
            </a:r>
          </a:p>
        </p:txBody>
      </p:sp>
      <p:graphicFrame>
        <p:nvGraphicFramePr>
          <p:cNvPr id="92163" name="Object 2">
            <a:extLst>
              <a:ext uri="{FF2B5EF4-FFF2-40B4-BE49-F238E27FC236}">
                <a16:creationId xmlns:a16="http://schemas.microsoft.com/office/drawing/2014/main" id="{DFB1BC0E-17C6-4616-83FB-A9194288BE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685925"/>
          <a:ext cx="9753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40028" imgH="973033" progId="Word.Document.8">
                  <p:embed/>
                </p:oleObj>
              </mc:Choice>
              <mc:Fallback>
                <p:oleObj name="Document" r:id="rId3" imgW="5640028" imgH="973033" progId="Word.Document.8">
                  <p:embed/>
                  <p:pic>
                    <p:nvPicPr>
                      <p:cNvPr id="92163" name="Object 2">
                        <a:extLst>
                          <a:ext uri="{FF2B5EF4-FFF2-40B4-BE49-F238E27FC236}">
                            <a16:creationId xmlns:a16="http://schemas.microsoft.com/office/drawing/2014/main" id="{DFB1BC0E-17C6-4616-83FB-A9194288BE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85925"/>
                        <a:ext cx="97536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Text Box 4">
            <a:extLst>
              <a:ext uri="{FF2B5EF4-FFF2-40B4-BE49-F238E27FC236}">
                <a16:creationId xmlns:a16="http://schemas.microsoft.com/office/drawing/2014/main" id="{414E082F-73DA-400F-A005-EBA940C7D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63" y="3552825"/>
            <a:ext cx="4225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DN = Deterministic Network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SN = Stochastic Network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DUE = Deterministic User Equilibrium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SUE = Stochastic User Equilibrium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5B1DC40E-6322-45EA-B35E-A9E76438F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55950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where: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216D7852-D94C-449A-A068-36D1A3D89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248400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Chen,</a:t>
            </a:r>
            <a:r>
              <a:rPr lang="en-US" sz="1400" dirty="0">
                <a:latin typeface="+mn-lt"/>
              </a:rPr>
              <a:t> A.</a:t>
            </a:r>
            <a:r>
              <a:rPr lang="th-TH" sz="1400" dirty="0">
                <a:latin typeface="+mn-lt"/>
              </a:rPr>
              <a:t>, </a:t>
            </a:r>
            <a:r>
              <a:rPr lang="en-US" sz="1400" dirty="0">
                <a:latin typeface="+mn-lt"/>
              </a:rPr>
              <a:t>Ji, Z., Recker, W. (2002) Travel time reliability with risk sensitive travelers. </a:t>
            </a:r>
            <a:r>
              <a:rPr lang="en-US" sz="1400" i="1" dirty="0">
                <a:latin typeface="+mn-lt"/>
              </a:rPr>
              <a:t>Transportation Research Record </a:t>
            </a:r>
            <a:r>
              <a:rPr lang="th-TH" sz="1400" dirty="0">
                <a:latin typeface="+mn-lt"/>
              </a:rPr>
              <a:t>1783, 27-33</a:t>
            </a:r>
            <a:r>
              <a:rPr lang="en-US" sz="1400" dirty="0">
                <a:latin typeface="+mn-lt"/>
              </a:rPr>
              <a:t>. </a:t>
            </a:r>
          </a:p>
        </p:txBody>
      </p:sp>
      <p:sp>
        <p:nvSpPr>
          <p:cNvPr id="92167" name="Slide Number Placeholder 1">
            <a:extLst>
              <a:ext uri="{FF2B5EF4-FFF2-40B4-BE49-F238E27FC236}">
                <a16:creationId xmlns:a16="http://schemas.microsoft.com/office/drawing/2014/main" id="{D8198EAD-F263-49E1-B2C3-82B3F222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E6D953-05BA-4D34-AF29-0BDC80C433F9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A1DC521B-EFDF-4CC7-B93D-D3CDBC8120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Mean-Excess Travel Time (METT)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CC59780-83AE-4B61-B366-1D38D881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9146F9B0-AD72-487C-BEB4-A055E5024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414725" name="Picture 5">
            <a:extLst>
              <a:ext uri="{FF2B5EF4-FFF2-40B4-BE49-F238E27FC236}">
                <a16:creationId xmlns:a16="http://schemas.microsoft.com/office/drawing/2014/main" id="{5C90DAA3-682F-41EB-A30B-01FFB570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5882" r="4318" b="1038"/>
          <a:stretch>
            <a:fillRect/>
          </a:stretch>
        </p:blipFill>
        <p:spPr bwMode="auto">
          <a:xfrm>
            <a:off x="914400" y="1295400"/>
            <a:ext cx="67056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4726" name="Object 6">
            <a:extLst>
              <a:ext uri="{FF2B5EF4-FFF2-40B4-BE49-F238E27FC236}">
                <a16:creationId xmlns:a16="http://schemas.microsoft.com/office/drawing/2014/main" id="{A9F1FD10-2AF4-4A7A-AE22-A8BCA662D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6200" y="4953000"/>
          <a:ext cx="65024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33700" imgH="279400" progId="Equation.DSMT4">
                  <p:embed/>
                </p:oleObj>
              </mc:Choice>
              <mc:Fallback>
                <p:oleObj name="Equation" r:id="rId4" imgW="2933700" imgH="279400" progId="Equation.DSMT4">
                  <p:embed/>
                  <p:pic>
                    <p:nvPicPr>
                      <p:cNvPr id="414726" name="Object 6">
                        <a:extLst>
                          <a:ext uri="{FF2B5EF4-FFF2-40B4-BE49-F238E27FC236}">
                            <a16:creationId xmlns:a16="http://schemas.microsoft.com/office/drawing/2014/main" id="{A9F1FD10-2AF4-4A7A-AE22-A8BCA662D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4953000"/>
                        <a:ext cx="6502400" cy="612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0146A04-2645-46D2-AE12-CEB54B61A995}"/>
              </a:ext>
            </a:extLst>
          </p:cNvPr>
          <p:cNvSpPr/>
          <p:nvPr/>
        </p:nvSpPr>
        <p:spPr>
          <a:xfrm>
            <a:off x="2743200" y="5851525"/>
            <a:ext cx="665163" cy="396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0000FF"/>
                </a:solidFill>
                <a:latin typeface="+mn-lt"/>
                <a:cs typeface="Arial" charset="0"/>
              </a:rPr>
              <a:t>TTB</a:t>
            </a:r>
          </a:p>
        </p:txBody>
      </p:sp>
      <p:sp>
        <p:nvSpPr>
          <p:cNvPr id="94216" name="Left Brace 9">
            <a:extLst>
              <a:ext uri="{FF2B5EF4-FFF2-40B4-BE49-F238E27FC236}">
                <a16:creationId xmlns:a16="http://schemas.microsoft.com/office/drawing/2014/main" id="{F7128425-0748-4DB0-896E-3C2539246D28}"/>
              </a:ext>
            </a:extLst>
          </p:cNvPr>
          <p:cNvSpPr>
            <a:spLocks/>
          </p:cNvSpPr>
          <p:nvPr/>
        </p:nvSpPr>
        <p:spPr bwMode="auto">
          <a:xfrm rot="-5400000">
            <a:off x="3009900" y="5295900"/>
            <a:ext cx="228600" cy="7620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217" name="Left Brace 10">
            <a:extLst>
              <a:ext uri="{FF2B5EF4-FFF2-40B4-BE49-F238E27FC236}">
                <a16:creationId xmlns:a16="http://schemas.microsoft.com/office/drawing/2014/main" id="{4DDB059E-F3DE-4EFB-964B-D866A3793BDB}"/>
              </a:ext>
            </a:extLst>
          </p:cNvPr>
          <p:cNvSpPr>
            <a:spLocks/>
          </p:cNvSpPr>
          <p:nvPr/>
        </p:nvSpPr>
        <p:spPr bwMode="auto">
          <a:xfrm rot="-5400000">
            <a:off x="5715000" y="3810000"/>
            <a:ext cx="228600" cy="3733800"/>
          </a:xfrm>
          <a:prstGeom prst="leftBrace">
            <a:avLst>
              <a:gd name="adj1" fmla="val 11191"/>
              <a:gd name="adj2" fmla="val 50000"/>
            </a:avLst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218" name="Rectangle 11">
            <a:extLst>
              <a:ext uri="{FF2B5EF4-FFF2-40B4-BE49-F238E27FC236}">
                <a16:creationId xmlns:a16="http://schemas.microsoft.com/office/drawing/2014/main" id="{EA405720-72E7-4887-9320-9F357E990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851525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Expected Excess Delay</a:t>
            </a:r>
          </a:p>
        </p:txBody>
      </p:sp>
      <p:graphicFrame>
        <p:nvGraphicFramePr>
          <p:cNvPr id="95244" name="Object 12">
            <a:extLst>
              <a:ext uri="{FF2B5EF4-FFF2-40B4-BE49-F238E27FC236}">
                <a16:creationId xmlns:a16="http://schemas.microsoft.com/office/drawing/2014/main" id="{1A686241-CFA2-48E3-9CDC-1EC053B872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3657600"/>
          <a:ext cx="41036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304800" progId="Equation.DSMT4">
                  <p:embed/>
                </p:oleObj>
              </mc:Choice>
              <mc:Fallback>
                <p:oleObj name="Equation" r:id="rId6" imgW="2057400" imgH="304800" progId="Equation.DSMT4">
                  <p:embed/>
                  <p:pic>
                    <p:nvPicPr>
                      <p:cNvPr id="95244" name="Object 12">
                        <a:extLst>
                          <a:ext uri="{FF2B5EF4-FFF2-40B4-BE49-F238E27FC236}">
                            <a16:creationId xmlns:a16="http://schemas.microsoft.com/office/drawing/2014/main" id="{1A686241-CFA2-48E3-9CDC-1EC053B872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657600"/>
                        <a:ext cx="4103688" cy="6080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5" name="AutoShape 13">
            <a:extLst>
              <a:ext uri="{FF2B5EF4-FFF2-40B4-BE49-F238E27FC236}">
                <a16:creationId xmlns:a16="http://schemas.microsoft.com/office/drawing/2014/main" id="{D84B5A09-1FF2-4240-8407-F0F61016FF0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743200" y="4343400"/>
            <a:ext cx="685800" cy="5334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FF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HK"/>
          </a:p>
        </p:txBody>
      </p:sp>
      <p:sp>
        <p:nvSpPr>
          <p:cNvPr id="95246" name="AutoShape 14">
            <a:extLst>
              <a:ext uri="{FF2B5EF4-FFF2-40B4-BE49-F238E27FC236}">
                <a16:creationId xmlns:a16="http://schemas.microsoft.com/office/drawing/2014/main" id="{E0A76EBA-6FCC-4217-8643-EF75D6459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52800"/>
            <a:ext cx="2895600" cy="990600"/>
          </a:xfrm>
          <a:prstGeom prst="wedgeRectCallout">
            <a:avLst>
              <a:gd name="adj1" fmla="val 16218"/>
              <a:gd name="adj2" fmla="val 102245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how long do I need to allow for this trip?</a:t>
            </a:r>
          </a:p>
        </p:txBody>
      </p:sp>
      <p:sp>
        <p:nvSpPr>
          <p:cNvPr id="95247" name="AutoShape 15">
            <a:extLst>
              <a:ext uri="{FF2B5EF4-FFF2-40B4-BE49-F238E27FC236}">
                <a16:creationId xmlns:a16="http://schemas.microsoft.com/office/drawing/2014/main" id="{C0AE4AA2-8743-407A-B0F6-F9F872AC0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352800"/>
            <a:ext cx="3733800" cy="990600"/>
          </a:xfrm>
          <a:prstGeom prst="wedgeRectCallout">
            <a:avLst>
              <a:gd name="adj1" fmla="val -10699"/>
              <a:gd name="adj2" fmla="val 107852"/>
            </a:avLst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how bad should I expect for the worse cases</a:t>
            </a:r>
            <a:r>
              <a:rPr lang="en-US" altLang="zh-CN" sz="2800" i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995A9AA-44D4-40A2-9DCF-9BF410140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249988"/>
            <a:ext cx="8110538" cy="58578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Chen, A. and </a:t>
            </a:r>
            <a:r>
              <a:rPr lang="en-US" sz="1400" i="1" dirty="0">
                <a:latin typeface="+mn-lt"/>
              </a:rPr>
              <a:t>Zhou, Z</a:t>
            </a:r>
            <a:r>
              <a:rPr lang="en-US" sz="1400" dirty="0">
                <a:latin typeface="+mn-lt"/>
              </a:rPr>
              <a:t>.</a:t>
            </a:r>
            <a:r>
              <a:rPr lang="en-US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(2009) The a-reliable mean-excess traffic equilibrium model with stochastic travel times.</a:t>
            </a:r>
            <a:r>
              <a:rPr lang="en-US" sz="1400" i="1" dirty="0">
                <a:latin typeface="+mn-lt"/>
              </a:rPr>
              <a:t> Transportation Research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>
                <a:latin typeface="+mn-lt"/>
              </a:rPr>
              <a:t>Part B</a:t>
            </a:r>
            <a:r>
              <a:rPr lang="en-US" sz="1400" dirty="0">
                <a:latin typeface="+mn-lt"/>
              </a:rPr>
              <a:t> 44(4), 493-513</a:t>
            </a:r>
            <a:r>
              <a:rPr lang="en-US" altLang="ko-KR" sz="1400" dirty="0">
                <a:latin typeface="+mn-lt"/>
                <a:ea typeface="굴림" pitchFamily="34" charset="-127"/>
              </a:rPr>
              <a:t>.</a:t>
            </a:r>
            <a:endParaRPr lang="en-US" sz="1400" dirty="0">
              <a:latin typeface="+mn-lt"/>
              <a:ea typeface="굴림" pitchFamily="34" charset="-127"/>
            </a:endParaRPr>
          </a:p>
        </p:txBody>
      </p:sp>
      <p:sp>
        <p:nvSpPr>
          <p:cNvPr id="94224" name="Slide Number Placeholder 1">
            <a:extLst>
              <a:ext uri="{FF2B5EF4-FFF2-40B4-BE49-F238E27FC236}">
                <a16:creationId xmlns:a16="http://schemas.microsoft.com/office/drawing/2014/main" id="{12814DD8-B9E8-45CC-926D-746C1438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2CFA40-7214-48E1-9868-A814326D4E67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6" grpId="0" animBg="1"/>
      <p:bldP spid="952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User </a:t>
            </a:r>
            <a:r>
              <a:rPr lang="en-HK" altLang="en-US" sz="3200" dirty="0" err="1"/>
              <a:t>Behavior</a:t>
            </a:r>
            <a:r>
              <a:rPr lang="en-HK" altLang="en-US" sz="3200" dirty="0"/>
              <a:t>: Knowledge or Trip Length</a:t>
            </a:r>
            <a:endParaRPr lang="en-US" altLang="en-US" sz="3200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80FD5AA-EB10-4C95-9FA6-D6FC4E7F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1534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HK" altLang="en-US" sz="2000" dirty="0">
                <a:solidFill>
                  <a:srgbClr val="0000FF"/>
                </a:solidFill>
                <a:sym typeface="Wingdings" panose="05000000000000000000" pitchFamily="2" charset="2"/>
              </a:rPr>
              <a:t>Single dispersion parameter </a:t>
            </a:r>
            <a:r>
              <a:rPr lang="en-HK" altLang="en-US" sz="2000" dirty="0">
                <a:sym typeface="Wingdings" panose="05000000000000000000" pitchFamily="2" charset="2"/>
              </a:rPr>
              <a:t>(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Fisk, C., 1980. Some developments in equilibrium traffic assignment.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Transportation Research Part B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14(3), 243-255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HK" altLang="en-US" sz="2000" dirty="0"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HK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Structured dispersion parameter </a:t>
            </a:r>
            <a:r>
              <a:rPr lang="en-HK" altLang="en-US" sz="2000" dirty="0">
                <a:sym typeface="Wingdings" panose="05000000000000000000" pitchFamily="2" charset="2"/>
              </a:rPr>
              <a:t>(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Miwa, T., Okada, Y., Morikawa, T., 2010. Applying a structured dispersion parameter to multiclass stochastic user equilibrium assignment model. </a:t>
            </a:r>
            <a:r>
              <a:rPr lang="en-US" sz="16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Transportation Research Record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2196, 142-149</a:t>
            </a:r>
            <a:r>
              <a:rPr lang="en-HK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)</a:t>
            </a:r>
          </a:p>
          <a:p>
            <a:pPr eaLnBrk="1" hangingPunct="1">
              <a:defRPr/>
            </a:pPr>
            <a:r>
              <a:rPr lang="en-HK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Scaled dispersion parameter </a:t>
            </a:r>
            <a:r>
              <a:rPr lang="en-HK" altLang="en-US" sz="2000" kern="100" dirty="0"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NewRoman"/>
              </a:rPr>
              <a:t>Chen,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 A.,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NewRoman"/>
              </a:rPr>
              <a:t>Pravinvongvuth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, S., Xu, X., Ryu, S.,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NewRoman"/>
              </a:rPr>
              <a:t>Chootinan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, P.</a:t>
            </a:r>
            <a:r>
              <a:rPr lang="en-US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,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 2012</a:t>
            </a:r>
            <a:r>
              <a:rPr lang="en-US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.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 Examining the scaling effect and overlapping problem in logit-based stochastic user equilibrium models.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NewRoman"/>
              </a:rPr>
              <a:t>Transportation Research Part A</a:t>
            </a:r>
            <a:r>
              <a:rPr lang="en-US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46</a:t>
            </a:r>
            <a:r>
              <a:rPr lang="en-US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(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8</a:t>
            </a:r>
            <a:r>
              <a:rPr lang="en-US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)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NewRoman"/>
              </a:rPr>
              <a:t>, 1343-1358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NewRoman"/>
              </a:rPr>
              <a:t>)</a:t>
            </a:r>
          </a:p>
          <a:p>
            <a:pPr eaLnBrk="1" hangingPunct="1">
              <a:defRPr/>
            </a:pPr>
            <a:r>
              <a:rPr lang="en-HK" altLang="en-US" sz="20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Weibit</a:t>
            </a:r>
            <a:r>
              <a:rPr lang="en-HK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 SUE with shape parameter </a:t>
            </a:r>
            <a:r>
              <a:rPr lang="en-HK" altLang="en-US" sz="2000" kern="100" dirty="0"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Kitthamkesorn, S.,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Chen,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A., 2013. A path-size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weibit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stochastic user equilibrium model.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Transportation Research Part B 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57, 378-397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HK" altLang="en-US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HK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Two dispersion parameters to represent equipped and non-equipped drivers</a:t>
            </a:r>
            <a:r>
              <a:rPr lang="en-HK" altLang="en-US" sz="2000" kern="100" dirty="0">
                <a:latin typeface="Times New Roman" panose="02020603050405020304" pitchFamily="18" charset="0"/>
                <a:ea typeface="SimSun" panose="02010600030101010101" pitchFamily="2" charset="-122"/>
                <a:sym typeface="Wingdings" panose="05000000000000000000" pitchFamily="2" charset="2"/>
              </a:rPr>
              <a:t> 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Yang, H., 1998. Multiple equilibrium behavior and advanced traveler information systems with endogenous market penetration. </a:t>
            </a:r>
            <a:r>
              <a:rPr lang="en-US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Transportation Research Part B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32(3), 205-218)</a:t>
            </a:r>
          </a:p>
          <a:p>
            <a:pPr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Etc.</a:t>
            </a:r>
            <a:endParaRPr lang="en-HK" altLang="en-US" sz="2000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5504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D2FDA1AD-9E12-4108-BF22-15EC803D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0A7389-93FC-4CAC-A829-1563AC5B6C02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C852AA43-C5D9-4384-85D8-A52095D41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981950" cy="914400"/>
          </a:xfrm>
        </p:spPr>
        <p:txBody>
          <a:bodyPr/>
          <a:lstStyle/>
          <a:p>
            <a:r>
              <a:rPr lang="en-US" altLang="en-US" sz="3200" dirty="0"/>
              <a:t>Scaling the Dispersion Parameter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89D834B0-15A6-41E4-BE6D-C6438F472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49" name="Rectangle 2">
            <a:extLst>
              <a:ext uri="{FF2B5EF4-FFF2-40B4-BE49-F238E27FC236}">
                <a16:creationId xmlns:a16="http://schemas.microsoft.com/office/drawing/2014/main" id="{61AD45CF-3266-4C55-9041-86F3A2861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50" name="Rectangle 4">
            <a:extLst>
              <a:ext uri="{FF2B5EF4-FFF2-40B4-BE49-F238E27FC236}">
                <a16:creationId xmlns:a16="http://schemas.microsoft.com/office/drawing/2014/main" id="{E50C26EB-6355-4D98-BB45-E5F626CD5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FB895470-60AE-47D8-9108-09423061F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52" name="Rectangle 8">
            <a:extLst>
              <a:ext uri="{FF2B5EF4-FFF2-40B4-BE49-F238E27FC236}">
                <a16:creationId xmlns:a16="http://schemas.microsoft.com/office/drawing/2014/main" id="{5DC4441D-6A2F-4B1B-B55E-6BBDDDEA9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53" name="Rectangle 10">
            <a:extLst>
              <a:ext uri="{FF2B5EF4-FFF2-40B4-BE49-F238E27FC236}">
                <a16:creationId xmlns:a16="http://schemas.microsoft.com/office/drawing/2014/main" id="{30880E15-BB39-4AD5-94D3-49A161540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54" name="Rectangle 8">
            <a:extLst>
              <a:ext uri="{FF2B5EF4-FFF2-40B4-BE49-F238E27FC236}">
                <a16:creationId xmlns:a16="http://schemas.microsoft.com/office/drawing/2014/main" id="{1E34FCE1-8ABE-4F62-A032-6E7B177B7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31755" name="Picture 13">
            <a:extLst>
              <a:ext uri="{FF2B5EF4-FFF2-40B4-BE49-F238E27FC236}">
                <a16:creationId xmlns:a16="http://schemas.microsoft.com/office/drawing/2014/main" id="{15ED39AE-B7E5-4198-BED9-B1C01975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30495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6" name="Object 3">
            <a:extLst>
              <a:ext uri="{FF2B5EF4-FFF2-40B4-BE49-F238E27FC236}">
                <a16:creationId xmlns:a16="http://schemas.microsoft.com/office/drawing/2014/main" id="{01FAAFB6-C135-4E75-8EF2-ADF315402A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950" y="3048000"/>
          <a:ext cx="27273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64534" imgH="444307" progId="Equation.DSMT4">
                  <p:embed/>
                </p:oleObj>
              </mc:Choice>
              <mc:Fallback>
                <p:oleObj name="Equation" r:id="rId3" imgW="1764534" imgH="444307" progId="Equation.DSMT4">
                  <p:embed/>
                  <p:pic>
                    <p:nvPicPr>
                      <p:cNvPr id="31756" name="Object 3">
                        <a:extLst>
                          <a:ext uri="{FF2B5EF4-FFF2-40B4-BE49-F238E27FC236}">
                            <a16:creationId xmlns:a16="http://schemas.microsoft.com/office/drawing/2014/main" id="{01FAAFB6-C135-4E75-8EF2-ADF315402A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3048000"/>
                        <a:ext cx="2727325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57" name="Picture 14">
            <a:extLst>
              <a:ext uri="{FF2B5EF4-FFF2-40B4-BE49-F238E27FC236}">
                <a16:creationId xmlns:a16="http://schemas.microsoft.com/office/drawing/2014/main" id="{EDE7CF3A-7784-471F-B23B-D0B767B0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95400"/>
            <a:ext cx="366871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8" name="Object 6">
            <a:extLst>
              <a:ext uri="{FF2B5EF4-FFF2-40B4-BE49-F238E27FC236}">
                <a16:creationId xmlns:a16="http://schemas.microsoft.com/office/drawing/2014/main" id="{1BCDAB77-0ABF-4709-967C-A235B62A12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6325" y="3048000"/>
          <a:ext cx="29940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16868" imgH="444307" progId="Equation.DSMT4">
                  <p:embed/>
                </p:oleObj>
              </mc:Choice>
              <mc:Fallback>
                <p:oleObj name="Equation" r:id="rId6" imgW="1916868" imgH="444307" progId="Equation.DSMT4">
                  <p:embed/>
                  <p:pic>
                    <p:nvPicPr>
                      <p:cNvPr id="31758" name="Object 6">
                        <a:extLst>
                          <a:ext uri="{FF2B5EF4-FFF2-40B4-BE49-F238E27FC236}">
                            <a16:creationId xmlns:a16="http://schemas.microsoft.com/office/drawing/2014/main" id="{1BCDAB77-0ABF-4709-967C-A235B62A12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3048000"/>
                        <a:ext cx="2994025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166FF9A5-920C-439A-9724-848A8DC12DD6}"/>
              </a:ext>
            </a:extLst>
          </p:cNvPr>
          <p:cNvSpPr txBox="1"/>
          <p:nvPr/>
        </p:nvSpPr>
        <p:spPr>
          <a:xfrm>
            <a:off x="1295400" y="1981200"/>
            <a:ext cx="304800" cy="381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5218F4-1EA8-4D0F-A62B-5EDAF46BAE08}"/>
              </a:ext>
            </a:extLst>
          </p:cNvPr>
          <p:cNvSpPr txBox="1"/>
          <p:nvPr/>
        </p:nvSpPr>
        <p:spPr>
          <a:xfrm>
            <a:off x="2700338" y="1970088"/>
            <a:ext cx="304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latin typeface="+mn-lt"/>
              </a:rPr>
              <a:t>j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87A25C-098F-4EBF-A123-CDD13A58CA7F}"/>
              </a:ext>
            </a:extLst>
          </p:cNvPr>
          <p:cNvSpPr txBox="1"/>
          <p:nvPr/>
        </p:nvSpPr>
        <p:spPr>
          <a:xfrm>
            <a:off x="4538663" y="1992313"/>
            <a:ext cx="304800" cy="381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726EF1-AD10-41E5-8047-FA9243E7C94A}"/>
              </a:ext>
            </a:extLst>
          </p:cNvPr>
          <p:cNvSpPr txBox="1"/>
          <p:nvPr/>
        </p:nvSpPr>
        <p:spPr>
          <a:xfrm>
            <a:off x="6530975" y="1981200"/>
            <a:ext cx="304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latin typeface="+mn-lt"/>
              </a:rPr>
              <a:t>j</a:t>
            </a:r>
          </a:p>
        </p:txBody>
      </p:sp>
      <p:sp>
        <p:nvSpPr>
          <p:cNvPr id="31763" name="TextBox 47">
            <a:extLst>
              <a:ext uri="{FF2B5EF4-FFF2-40B4-BE49-F238E27FC236}">
                <a16:creationId xmlns:a16="http://schemas.microsoft.com/office/drawing/2014/main" id="{1727B2FB-04E9-4B49-BBF8-3EFEE8A12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90800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>
                <a:solidFill>
                  <a:srgbClr val="0000CC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b="1" u="sng">
                <a:solidFill>
                  <a:srgbClr val="0000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=0.51)</a:t>
            </a:r>
            <a:endParaRPr lang="en-US" altLang="en-US" sz="2000" b="1" u="sng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53440D-1C77-4BA5-82F7-987886FE0AD3}"/>
              </a:ext>
            </a:extLst>
          </p:cNvPr>
          <p:cNvCxnSpPr/>
          <p:nvPr/>
        </p:nvCxnSpPr>
        <p:spPr>
          <a:xfrm>
            <a:off x="1216025" y="3744913"/>
            <a:ext cx="0" cy="1905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40F6BE-BD77-4323-A887-FE4A5BF8E022}"/>
              </a:ext>
            </a:extLst>
          </p:cNvPr>
          <p:cNvCxnSpPr/>
          <p:nvPr/>
        </p:nvCxnSpPr>
        <p:spPr>
          <a:xfrm>
            <a:off x="1216025" y="5649913"/>
            <a:ext cx="24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6" name="Rectangle 29">
            <a:extLst>
              <a:ext uri="{FF2B5EF4-FFF2-40B4-BE49-F238E27FC236}">
                <a16:creationId xmlns:a16="http://schemas.microsoft.com/office/drawing/2014/main" id="{30055E5C-343D-4BC6-84A2-D1715DD19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4049713"/>
            <a:ext cx="581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PDF</a:t>
            </a:r>
          </a:p>
        </p:txBody>
      </p:sp>
      <p:sp>
        <p:nvSpPr>
          <p:cNvPr id="31767" name="Rectangle 30">
            <a:extLst>
              <a:ext uri="{FF2B5EF4-FFF2-40B4-BE49-F238E27FC236}">
                <a16:creationId xmlns:a16="http://schemas.microsoft.com/office/drawing/2014/main" id="{223DECCA-1E88-4462-A866-4295DD46E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867400"/>
            <a:ext cx="2314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Perceived travel cost 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165750D-53D7-408A-87B5-47EA2AB4CA02}"/>
              </a:ext>
            </a:extLst>
          </p:cNvPr>
          <p:cNvSpPr/>
          <p:nvPr/>
        </p:nvSpPr>
        <p:spPr>
          <a:xfrm>
            <a:off x="1673225" y="4049713"/>
            <a:ext cx="1600200" cy="1554162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E0238D7-9273-4D0F-8AD8-50F8BA476306}"/>
              </a:ext>
            </a:extLst>
          </p:cNvPr>
          <p:cNvSpPr/>
          <p:nvPr/>
        </p:nvSpPr>
        <p:spPr>
          <a:xfrm>
            <a:off x="3654425" y="5573713"/>
            <a:ext cx="220663" cy="149225"/>
          </a:xfrm>
          <a:custGeom>
            <a:avLst/>
            <a:gdLst>
              <a:gd name="connsiteX0" fmla="*/ 0 w 219919"/>
              <a:gd name="connsiteY0" fmla="*/ 115747 h 149250"/>
              <a:gd name="connsiteX1" fmla="*/ 23149 w 219919"/>
              <a:gd name="connsiteY1" fmla="*/ 46299 h 149250"/>
              <a:gd name="connsiteX2" fmla="*/ 69448 w 219919"/>
              <a:gd name="connsiteY2" fmla="*/ 0 h 149250"/>
              <a:gd name="connsiteX3" fmla="*/ 104172 w 219919"/>
              <a:gd name="connsiteY3" fmla="*/ 34724 h 149250"/>
              <a:gd name="connsiteX4" fmla="*/ 127322 w 219919"/>
              <a:gd name="connsiteY4" fmla="*/ 11575 h 149250"/>
              <a:gd name="connsiteX5" fmla="*/ 138896 w 219919"/>
              <a:gd name="connsiteY5" fmla="*/ 138897 h 149250"/>
              <a:gd name="connsiteX6" fmla="*/ 162046 w 219919"/>
              <a:gd name="connsiteY6" fmla="*/ 115747 h 149250"/>
              <a:gd name="connsiteX7" fmla="*/ 196770 w 219919"/>
              <a:gd name="connsiteY7" fmla="*/ 57874 h 149250"/>
              <a:gd name="connsiteX8" fmla="*/ 219919 w 219919"/>
              <a:gd name="connsiteY8" fmla="*/ 115747 h 1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9" h="149250">
                <a:moveTo>
                  <a:pt x="0" y="115747"/>
                </a:moveTo>
                <a:cubicBezTo>
                  <a:pt x="7716" y="92598"/>
                  <a:pt x="5895" y="63553"/>
                  <a:pt x="23149" y="46299"/>
                </a:cubicBezTo>
                <a:lnTo>
                  <a:pt x="69448" y="0"/>
                </a:lnTo>
                <a:cubicBezTo>
                  <a:pt x="83718" y="128424"/>
                  <a:pt x="69975" y="137317"/>
                  <a:pt x="104172" y="34724"/>
                </a:cubicBezTo>
                <a:cubicBezTo>
                  <a:pt x="107623" y="24371"/>
                  <a:pt x="119605" y="19291"/>
                  <a:pt x="127322" y="11575"/>
                </a:cubicBezTo>
                <a:cubicBezTo>
                  <a:pt x="131180" y="54016"/>
                  <a:pt x="125420" y="98468"/>
                  <a:pt x="138896" y="138897"/>
                </a:cubicBezTo>
                <a:cubicBezTo>
                  <a:pt x="142347" y="149250"/>
                  <a:pt x="156431" y="125105"/>
                  <a:pt x="162046" y="115747"/>
                </a:cubicBezTo>
                <a:cubicBezTo>
                  <a:pt x="207121" y="40621"/>
                  <a:pt x="138115" y="116527"/>
                  <a:pt x="196770" y="57874"/>
                </a:cubicBezTo>
                <a:cubicBezTo>
                  <a:pt x="211072" y="100783"/>
                  <a:pt x="202887" y="81685"/>
                  <a:pt x="219919" y="115747"/>
                </a:cubicBezTo>
              </a:path>
            </a:pathLst>
          </a:cu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89BE5A-EA0B-4F61-8858-E1798E388ADD}"/>
              </a:ext>
            </a:extLst>
          </p:cNvPr>
          <p:cNvCxnSpPr/>
          <p:nvPr/>
        </p:nvCxnSpPr>
        <p:spPr>
          <a:xfrm>
            <a:off x="3886200" y="5649913"/>
            <a:ext cx="30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94953CF3-6229-4050-96BA-066E5D115770}"/>
              </a:ext>
            </a:extLst>
          </p:cNvPr>
          <p:cNvSpPr/>
          <p:nvPr/>
        </p:nvSpPr>
        <p:spPr>
          <a:xfrm>
            <a:off x="4648200" y="4953000"/>
            <a:ext cx="3048000" cy="650875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C4B479F-13AE-48B0-9DAE-366FE330C07A}"/>
              </a:ext>
            </a:extLst>
          </p:cNvPr>
          <p:cNvSpPr/>
          <p:nvPr/>
        </p:nvSpPr>
        <p:spPr>
          <a:xfrm>
            <a:off x="1292225" y="4049713"/>
            <a:ext cx="1600200" cy="1554162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8A023E-9C1A-4BC3-9319-B5EA8BC06B66}"/>
              </a:ext>
            </a:extLst>
          </p:cNvPr>
          <p:cNvSpPr/>
          <p:nvPr/>
        </p:nvSpPr>
        <p:spPr>
          <a:xfrm>
            <a:off x="4191000" y="4953000"/>
            <a:ext cx="3048000" cy="650875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74" name="Rectangle 37">
            <a:extLst>
              <a:ext uri="{FF2B5EF4-FFF2-40B4-BE49-F238E27FC236}">
                <a16:creationId xmlns:a16="http://schemas.microsoft.com/office/drawing/2014/main" id="{EEAA78AA-EAD7-4AA2-AE58-0DB46532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0" y="5649913"/>
            <a:ext cx="32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1775" name="Rectangle 38">
            <a:extLst>
              <a:ext uri="{FF2B5EF4-FFF2-40B4-BE49-F238E27FC236}">
                <a16:creationId xmlns:a16="http://schemas.microsoft.com/office/drawing/2014/main" id="{9F281EE4-9A5D-492B-8B05-0D25A10A2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5649913"/>
            <a:ext cx="449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31776" name="Rectangle 39">
            <a:extLst>
              <a:ext uri="{FF2B5EF4-FFF2-40B4-BE49-F238E27FC236}">
                <a16:creationId xmlns:a16="http://schemas.microsoft.com/office/drawing/2014/main" id="{0DBEF846-9E22-4EE8-859F-38A41031B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649913"/>
            <a:ext cx="593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120</a:t>
            </a:r>
          </a:p>
        </p:txBody>
      </p:sp>
      <p:sp>
        <p:nvSpPr>
          <p:cNvPr id="31777" name="Rectangle 40">
            <a:extLst>
              <a:ext uri="{FF2B5EF4-FFF2-40B4-BE49-F238E27FC236}">
                <a16:creationId xmlns:a16="http://schemas.microsoft.com/office/drawing/2014/main" id="{2BC1B88C-71F8-4291-94D9-79224DB15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5649913"/>
            <a:ext cx="593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125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BAFB55-B603-411B-882C-90240E29F4B4}"/>
              </a:ext>
            </a:extLst>
          </p:cNvPr>
          <p:cNvCxnSpPr/>
          <p:nvPr/>
        </p:nvCxnSpPr>
        <p:spPr>
          <a:xfrm>
            <a:off x="1905000" y="4572000"/>
            <a:ext cx="1828800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C4A04F5-EE4A-489F-B64C-95C7FE7E0393}"/>
              </a:ext>
            </a:extLst>
          </p:cNvPr>
          <p:cNvSpPr/>
          <p:nvPr/>
        </p:nvSpPr>
        <p:spPr>
          <a:xfrm>
            <a:off x="1901825" y="4545013"/>
            <a:ext cx="76200" cy="762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F43A4C7-269A-432B-B735-CA9154886A88}"/>
              </a:ext>
            </a:extLst>
          </p:cNvPr>
          <p:cNvSpPr/>
          <p:nvPr/>
        </p:nvSpPr>
        <p:spPr>
          <a:xfrm>
            <a:off x="2282825" y="4545013"/>
            <a:ext cx="76200" cy="762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3ACB6A1-4F5E-4582-8D41-B3DDD8B07C9E}"/>
              </a:ext>
            </a:extLst>
          </p:cNvPr>
          <p:cNvSpPr/>
          <p:nvPr/>
        </p:nvSpPr>
        <p:spPr>
          <a:xfrm>
            <a:off x="5257800" y="5105400"/>
            <a:ext cx="76200" cy="762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F0A51E6-3ED9-4F14-9D7B-97D942731A14}"/>
              </a:ext>
            </a:extLst>
          </p:cNvPr>
          <p:cNvSpPr/>
          <p:nvPr/>
        </p:nvSpPr>
        <p:spPr>
          <a:xfrm>
            <a:off x="5715000" y="5105400"/>
            <a:ext cx="76200" cy="762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83" name="Rectangle 54">
            <a:extLst>
              <a:ext uri="{FF2B5EF4-FFF2-40B4-BE49-F238E27FC236}">
                <a16:creationId xmlns:a16="http://schemas.microsoft.com/office/drawing/2014/main" id="{221578EF-5F70-4C04-AF5F-FAD6370DD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962400"/>
            <a:ext cx="1676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cs typeface="Times New Roman" panose="02020603050405020304" pitchFamily="18" charset="0"/>
              </a:rPr>
              <a:t>Same perception variance </a:t>
            </a:r>
          </a:p>
        </p:txBody>
      </p:sp>
      <p:sp>
        <p:nvSpPr>
          <p:cNvPr id="31784" name="TextBox 43">
            <a:extLst>
              <a:ext uri="{FF2B5EF4-FFF2-40B4-BE49-F238E27FC236}">
                <a16:creationId xmlns:a16="http://schemas.microsoft.com/office/drawing/2014/main" id="{BBA9910C-8843-499A-A28A-C9C11020E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447800"/>
            <a:ext cx="129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>
                <a:solidFill>
                  <a:srgbClr val="0000CC"/>
                </a:solidFill>
                <a:latin typeface="Arial" panose="020B0604020202020204" pitchFamily="34" charset="0"/>
              </a:rPr>
              <a:t>CV = 0.5</a:t>
            </a:r>
          </a:p>
        </p:txBody>
      </p:sp>
      <p:sp>
        <p:nvSpPr>
          <p:cNvPr id="31785" name="Rectangle 5">
            <a:extLst>
              <a:ext uri="{FF2B5EF4-FFF2-40B4-BE49-F238E27FC236}">
                <a16:creationId xmlns:a16="http://schemas.microsoft.com/office/drawing/2014/main" id="{69EE31E8-E178-49E1-8C29-68425579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303963"/>
            <a:ext cx="784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ea typeface="Calibri" panose="020F0502020204030204" pitchFamily="34" charset="0"/>
                <a:cs typeface="Times New Roman" panose="02020603050405020304" pitchFamily="18" charset="0"/>
              </a:rPr>
              <a:t>Chen, A., Pravinvongvuth, S., Xu, X., Ryu, S. and Chootinan, P., 2012. Examining the scaling effect and overlapping problem in logit-based stochastic user equilibrium models. </a:t>
            </a:r>
            <a:r>
              <a:rPr lang="en-US" altLang="en-US" sz="1200" i="1">
                <a:ea typeface="Calibri" panose="020F0502020204030204" pitchFamily="34" charset="0"/>
                <a:cs typeface="Times New Roman" panose="02020603050405020304" pitchFamily="18" charset="0"/>
              </a:rPr>
              <a:t>Transportation Research Part A,</a:t>
            </a:r>
            <a:r>
              <a:rPr lang="en-US" altLang="en-US" sz="1200">
                <a:ea typeface="Calibri" panose="020F0502020204030204" pitchFamily="34" charset="0"/>
                <a:cs typeface="Times New Roman" panose="02020603050405020304" pitchFamily="18" charset="0"/>
              </a:rPr>
              <a:t> 46(8), 1343-1358.</a:t>
            </a:r>
            <a:endParaRPr lang="en-US" altLang="en-US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786" name="TextBox 45">
            <a:extLst>
              <a:ext uri="{FF2B5EF4-FFF2-40B4-BE49-F238E27FC236}">
                <a16:creationId xmlns:a16="http://schemas.microsoft.com/office/drawing/2014/main" id="{E7F5B54A-5AE6-4433-8C95-2B93A80AF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90800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>
                <a:solidFill>
                  <a:srgbClr val="0000CC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b="1" u="sng">
                <a:solidFill>
                  <a:srgbClr val="0000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=0.02)</a:t>
            </a:r>
            <a:endParaRPr lang="en-US" altLang="en-US" sz="2000" b="1" u="sng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8F3A02-4DCA-41A4-979D-0B1D79B68860}"/>
              </a:ext>
            </a:extLst>
          </p:cNvPr>
          <p:cNvCxnSpPr>
            <a:stCxn id="47" idx="2"/>
          </p:cNvCxnSpPr>
          <p:nvPr/>
        </p:nvCxnSpPr>
        <p:spPr>
          <a:xfrm>
            <a:off x="5257800" y="5143500"/>
            <a:ext cx="2057400" cy="7938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88" name="Rectangle 58">
            <a:extLst>
              <a:ext uri="{FF2B5EF4-FFF2-40B4-BE49-F238E27FC236}">
                <a16:creationId xmlns:a16="http://schemas.microsoft.com/office/drawing/2014/main" id="{9C2181BD-2732-43BA-B3AD-371798026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541838"/>
            <a:ext cx="16764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cs typeface="Times New Roman" panose="02020603050405020304" pitchFamily="18" charset="0"/>
              </a:rPr>
              <a:t>Same perception variance </a:t>
            </a:r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4">
            <a:extLst>
              <a:ext uri="{FF2B5EF4-FFF2-40B4-BE49-F238E27FC236}">
                <a16:creationId xmlns:a16="http://schemas.microsoft.com/office/drawing/2014/main" id="{66D183E7-EC52-4BE1-9F44-EA1CF5A1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5C3E91-B83B-455A-BBCA-97C451534876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7AFEF7F1-56EB-4096-ABF7-1998438D0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210550" cy="914400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SimSun" panose="02010600030101010101" pitchFamily="2" charset="-122"/>
              </a:rPr>
              <a:t>Weibit-based SUE Mathematical Programming Formulation (</a:t>
            </a:r>
            <a:r>
              <a:rPr lang="en-US" altLang="en-US" sz="3200"/>
              <a:t>Kitthamkesorn and Chen</a:t>
            </a:r>
            <a:r>
              <a:rPr lang="en-US" altLang="en-US" sz="3200">
                <a:ea typeface="SimSun" panose="02010600030101010101" pitchFamily="2" charset="-122"/>
              </a:rPr>
              <a:t>, 2013</a:t>
            </a:r>
            <a:r>
              <a:rPr lang="en-US" altLang="zh-CN" sz="3200">
                <a:ea typeface="SimSun" panose="02010600030101010101" pitchFamily="2" charset="-122"/>
              </a:rPr>
              <a:t>)</a:t>
            </a:r>
          </a:p>
        </p:txBody>
      </p:sp>
      <p:graphicFrame>
        <p:nvGraphicFramePr>
          <p:cNvPr id="84996" name="Object 6">
            <a:extLst>
              <a:ext uri="{FF2B5EF4-FFF2-40B4-BE49-F238E27FC236}">
                <a16:creationId xmlns:a16="http://schemas.microsoft.com/office/drawing/2014/main" id="{062807C3-0C29-43EA-8091-3AA876DF79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430715"/>
              </p:ext>
            </p:extLst>
          </p:nvPr>
        </p:nvGraphicFramePr>
        <p:xfrm>
          <a:off x="0" y="1535113"/>
          <a:ext cx="58610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38500" imgH="457200" progId="Equation.DSMT4">
                  <p:embed/>
                </p:oleObj>
              </mc:Choice>
              <mc:Fallback>
                <p:oleObj name="Equation" r:id="rId2" imgW="3238500" imgH="457200" progId="Equation.DSMT4">
                  <p:embed/>
                  <p:pic>
                    <p:nvPicPr>
                      <p:cNvPr id="84996" name="Object 6">
                        <a:extLst>
                          <a:ext uri="{FF2B5EF4-FFF2-40B4-BE49-F238E27FC236}">
                            <a16:creationId xmlns:a16="http://schemas.microsoft.com/office/drawing/2014/main" id="{062807C3-0C29-43EA-8091-3AA876DF79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35113"/>
                        <a:ext cx="58610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Object 7">
            <a:extLst>
              <a:ext uri="{FF2B5EF4-FFF2-40B4-BE49-F238E27FC236}">
                <a16:creationId xmlns:a16="http://schemas.microsoft.com/office/drawing/2014/main" id="{8A862862-5BC4-4D2F-9D24-3D6AD3A2B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412577"/>
              </p:ext>
            </p:extLst>
          </p:nvPr>
        </p:nvGraphicFramePr>
        <p:xfrm>
          <a:off x="914400" y="4495800"/>
          <a:ext cx="3048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59866" imgH="355446" progId="Equation.DSMT4">
                  <p:embed/>
                </p:oleObj>
              </mc:Choice>
              <mc:Fallback>
                <p:oleObj r:id="rId4" imgW="1459866" imgH="355446" progId="Equation.DSMT4">
                  <p:embed/>
                  <p:pic>
                    <p:nvPicPr>
                      <p:cNvPr id="84997" name="Object 7">
                        <a:extLst>
                          <a:ext uri="{FF2B5EF4-FFF2-40B4-BE49-F238E27FC236}">
                            <a16:creationId xmlns:a16="http://schemas.microsoft.com/office/drawing/2014/main" id="{8A862862-5BC4-4D2F-9D24-3D6AD3A2B0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95800"/>
                        <a:ext cx="3048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" name="Object 8">
            <a:extLst>
              <a:ext uri="{FF2B5EF4-FFF2-40B4-BE49-F238E27FC236}">
                <a16:creationId xmlns:a16="http://schemas.microsoft.com/office/drawing/2014/main" id="{7CD53BE7-BE96-4B55-8D55-EEF897E2F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955714"/>
              </p:ext>
            </p:extLst>
          </p:nvPr>
        </p:nvGraphicFramePr>
        <p:xfrm>
          <a:off x="914400" y="3581400"/>
          <a:ext cx="30480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459866" imgH="380835" progId="Equation.DSMT4">
                  <p:embed/>
                </p:oleObj>
              </mc:Choice>
              <mc:Fallback>
                <p:oleObj r:id="rId6" imgW="1459866" imgH="380835" progId="Equation.DSMT4">
                  <p:embed/>
                  <p:pic>
                    <p:nvPicPr>
                      <p:cNvPr id="84998" name="Object 8">
                        <a:extLst>
                          <a:ext uri="{FF2B5EF4-FFF2-40B4-BE49-F238E27FC236}">
                            <a16:creationId xmlns:a16="http://schemas.microsoft.com/office/drawing/2014/main" id="{7CD53BE7-BE96-4B55-8D55-EEF897E2FB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81400"/>
                        <a:ext cx="30480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9" name="Object 9">
            <a:extLst>
              <a:ext uri="{FF2B5EF4-FFF2-40B4-BE49-F238E27FC236}">
                <a16:creationId xmlns:a16="http://schemas.microsoft.com/office/drawing/2014/main" id="{600F9698-FD0A-441D-8B27-5FFE0FC18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2188"/>
              </p:ext>
            </p:extLst>
          </p:nvPr>
        </p:nvGraphicFramePr>
        <p:xfrm>
          <a:off x="914400" y="5334000"/>
          <a:ext cx="35814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586811" imgH="253890" progId="Equation.DSMT4">
                  <p:embed/>
                </p:oleObj>
              </mc:Choice>
              <mc:Fallback>
                <p:oleObj r:id="rId8" imgW="1586811" imgH="253890" progId="Equation.DSMT4">
                  <p:embed/>
                  <p:pic>
                    <p:nvPicPr>
                      <p:cNvPr id="84999" name="Object 9">
                        <a:extLst>
                          <a:ext uri="{FF2B5EF4-FFF2-40B4-BE49-F238E27FC236}">
                            <a16:creationId xmlns:a16="http://schemas.microsoft.com/office/drawing/2014/main" id="{600F9698-FD0A-441D-8B27-5FFE0FC18C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35814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0" name="AutoShape 10">
            <a:extLst>
              <a:ext uri="{FF2B5EF4-FFF2-40B4-BE49-F238E27FC236}">
                <a16:creationId xmlns:a16="http://schemas.microsoft.com/office/drawing/2014/main" id="{E115F486-C192-40BF-8043-722D7AFE9474}"/>
              </a:ext>
            </a:extLst>
          </p:cNvPr>
          <p:cNvSpPr>
            <a:spLocks/>
          </p:cNvSpPr>
          <p:nvPr/>
        </p:nvSpPr>
        <p:spPr bwMode="auto">
          <a:xfrm>
            <a:off x="4114800" y="3505200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5001" name="Text Box 11">
            <a:extLst>
              <a:ext uri="{FF2B5EF4-FFF2-40B4-BE49-F238E27FC236}">
                <a16:creationId xmlns:a16="http://schemas.microsoft.com/office/drawing/2014/main" id="{8077B59A-9059-4F97-8C92-516D2CB82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5200"/>
            <a:ext cx="2754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ea typeface="SimSun" panose="02010600030101010101" pitchFamily="2" charset="-122"/>
              </a:rPr>
              <a:t>Travel Demand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ea typeface="SimSun" panose="02010600030101010101" pitchFamily="2" charset="-122"/>
              </a:rPr>
              <a:t>Conservation Constraints</a:t>
            </a:r>
          </a:p>
        </p:txBody>
      </p:sp>
      <p:sp>
        <p:nvSpPr>
          <p:cNvPr id="85002" name="AutoShape 12">
            <a:extLst>
              <a:ext uri="{FF2B5EF4-FFF2-40B4-BE49-F238E27FC236}">
                <a16:creationId xmlns:a16="http://schemas.microsoft.com/office/drawing/2014/main" id="{B4F0A1D3-B877-4C12-812D-30557DED1B08}"/>
              </a:ext>
            </a:extLst>
          </p:cNvPr>
          <p:cNvSpPr>
            <a:spLocks/>
          </p:cNvSpPr>
          <p:nvPr/>
        </p:nvSpPr>
        <p:spPr bwMode="auto">
          <a:xfrm>
            <a:off x="4114800" y="4419600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5003" name="Text Box 13">
            <a:extLst>
              <a:ext uri="{FF2B5EF4-FFF2-40B4-BE49-F238E27FC236}">
                <a16:creationId xmlns:a16="http://schemas.microsoft.com/office/drawing/2014/main" id="{D38882B2-01F4-4A1A-BBF1-ACFD9D95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545013"/>
            <a:ext cx="2625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ea typeface="SimSun" panose="02010600030101010101" pitchFamily="2" charset="-122"/>
              </a:rPr>
              <a:t>Definitional Constraints</a:t>
            </a:r>
          </a:p>
        </p:txBody>
      </p:sp>
      <p:sp>
        <p:nvSpPr>
          <p:cNvPr id="85004" name="AutoShape 14">
            <a:extLst>
              <a:ext uri="{FF2B5EF4-FFF2-40B4-BE49-F238E27FC236}">
                <a16:creationId xmlns:a16="http://schemas.microsoft.com/office/drawing/2014/main" id="{2BE79A10-BB88-4B5C-9DC0-E5F0022D5FA2}"/>
              </a:ext>
            </a:extLst>
          </p:cNvPr>
          <p:cNvSpPr>
            <a:spLocks/>
          </p:cNvSpPr>
          <p:nvPr/>
        </p:nvSpPr>
        <p:spPr bwMode="auto">
          <a:xfrm>
            <a:off x="4495800" y="5181600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5005" name="Text Box 15">
            <a:extLst>
              <a:ext uri="{FF2B5EF4-FFF2-40B4-BE49-F238E27FC236}">
                <a16:creationId xmlns:a16="http://schemas.microsoft.com/office/drawing/2014/main" id="{9E96497A-627E-41B1-A406-2CDF22ABC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307013"/>
            <a:ext cx="293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ea typeface="SimSun" panose="02010600030101010101" pitchFamily="2" charset="-122"/>
              </a:rPr>
              <a:t>Non-negativity Constraints</a:t>
            </a:r>
          </a:p>
        </p:txBody>
      </p:sp>
      <p:sp>
        <p:nvSpPr>
          <p:cNvPr id="85006" name="AutoShape 16">
            <a:extLst>
              <a:ext uri="{FF2B5EF4-FFF2-40B4-BE49-F238E27FC236}">
                <a16:creationId xmlns:a16="http://schemas.microsoft.com/office/drawing/2014/main" id="{EE255ADE-5DE2-4B29-8F08-AEC9FE2A2831}"/>
              </a:ext>
            </a:extLst>
          </p:cNvPr>
          <p:cNvSpPr>
            <a:spLocks/>
          </p:cNvSpPr>
          <p:nvPr/>
        </p:nvSpPr>
        <p:spPr bwMode="auto">
          <a:xfrm>
            <a:off x="6019800" y="1558925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5007" name="Text Box 17">
            <a:extLst>
              <a:ext uri="{FF2B5EF4-FFF2-40B4-BE49-F238E27FC236}">
                <a16:creationId xmlns:a16="http://schemas.microsoft.com/office/drawing/2014/main" id="{B25618DC-16B2-472F-80E6-D07C359BE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1600200"/>
            <a:ext cx="29035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ea typeface="SimSun" panose="02010600030101010101" pitchFamily="2" charset="-122"/>
              </a:rPr>
              <a:t>Weibit-based SUE Objective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ea typeface="SimSun" panose="02010600030101010101" pitchFamily="2" charset="-122"/>
              </a:rPr>
              <a:t>for Fixed Travel Demand</a:t>
            </a:r>
          </a:p>
        </p:txBody>
      </p:sp>
      <p:sp>
        <p:nvSpPr>
          <p:cNvPr id="85008" name="Rectangle 18">
            <a:extLst>
              <a:ext uri="{FF2B5EF4-FFF2-40B4-BE49-F238E27FC236}">
                <a16:creationId xmlns:a16="http://schemas.microsoft.com/office/drawing/2014/main" id="{AC7D1425-E8DD-42EF-BDED-CFA8E52A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159125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SimSun" panose="02010600030101010101" pitchFamily="2" charset="-122"/>
                <a:cs typeface="Times New Roman" panose="02020603050405020304" pitchFamily="18" charset="0"/>
              </a:rPr>
              <a:t>subject to</a:t>
            </a: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800"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E2AB4-B0A4-437A-9A81-722EDF3CAA0F}"/>
              </a:ext>
            </a:extLst>
          </p:cNvPr>
          <p:cNvSpPr/>
          <p:nvPr/>
        </p:nvSpPr>
        <p:spPr>
          <a:xfrm>
            <a:off x="457200" y="6305550"/>
            <a:ext cx="768191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err="1">
                <a:latin typeface="+mj-lt"/>
                <a:cs typeface="Arial" charset="0"/>
              </a:rPr>
              <a:t>Kitthamkesorn</a:t>
            </a:r>
            <a:r>
              <a:rPr lang="en-US" sz="1200" dirty="0">
                <a:latin typeface="+mj-lt"/>
                <a:cs typeface="Arial" charset="0"/>
              </a:rPr>
              <a:t>, S., Chen, A</a:t>
            </a:r>
            <a:r>
              <a:rPr lang="en-US" sz="1200" b="1" dirty="0">
                <a:latin typeface="+mj-lt"/>
                <a:cs typeface="Arial" charset="0"/>
              </a:rPr>
              <a:t>.</a:t>
            </a:r>
            <a:r>
              <a:rPr lang="en-US" sz="1200" dirty="0">
                <a:latin typeface="+mj-lt"/>
                <a:cs typeface="Arial" charset="0"/>
              </a:rPr>
              <a:t> (2013) A path-size </a:t>
            </a:r>
            <a:r>
              <a:rPr lang="en-US" sz="1200" dirty="0" err="1">
                <a:latin typeface="+mj-lt"/>
                <a:cs typeface="Arial" charset="0"/>
              </a:rPr>
              <a:t>weibit</a:t>
            </a:r>
            <a:r>
              <a:rPr lang="en-US" sz="1200" dirty="0">
                <a:latin typeface="+mj-lt"/>
                <a:cs typeface="Arial" charset="0"/>
              </a:rPr>
              <a:t> stochastic user equilibrium model. Transportation Research Part B 57, 378-397.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87BC77D-724F-43DF-9E97-714D35D01F9C}"/>
              </a:ext>
            </a:extLst>
          </p:cNvPr>
          <p:cNvSpPr/>
          <p:nvPr/>
        </p:nvSpPr>
        <p:spPr>
          <a:xfrm rot="16200000">
            <a:off x="4022572" y="2332891"/>
            <a:ext cx="440531" cy="338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FAE78-579D-4E67-A55D-19F725C66240}"/>
              </a:ext>
            </a:extLst>
          </p:cNvPr>
          <p:cNvSpPr txBox="1"/>
          <p:nvPr/>
        </p:nvSpPr>
        <p:spPr>
          <a:xfrm>
            <a:off x="3276600" y="2778400"/>
            <a:ext cx="235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+mj-lt"/>
                <a:ea typeface="SimSun" panose="02010600030101010101" pitchFamily="2" charset="-122"/>
              </a:rPr>
              <a:t>Shape Parameter</a:t>
            </a:r>
          </a:p>
        </p:txBody>
      </p:sp>
      <p:graphicFrame>
        <p:nvGraphicFramePr>
          <p:cNvPr id="22" name="Object 8">
            <a:extLst>
              <a:ext uri="{FF2B5EF4-FFF2-40B4-BE49-F238E27FC236}">
                <a16:creationId xmlns:a16="http://schemas.microsoft.com/office/drawing/2014/main" id="{64D22FFE-321F-4DF5-B9A7-1E567A228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198950"/>
              </p:ext>
            </p:extLst>
          </p:nvPr>
        </p:nvGraphicFramePr>
        <p:xfrm>
          <a:off x="5181600" y="2611438"/>
          <a:ext cx="3670300" cy="693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24200" imgH="596900" progId="Equation.DSMT4">
                  <p:embed/>
                </p:oleObj>
              </mc:Choice>
              <mc:Fallback>
                <p:oleObj name="Equation" r:id="rId10" imgW="3124200" imgH="596900" progId="Equation.DSMT4">
                  <p:embed/>
                  <p:pic>
                    <p:nvPicPr>
                      <p:cNvPr id="84001" name="Object 8">
                        <a:extLst>
                          <a:ext uri="{FF2B5EF4-FFF2-40B4-BE49-F238E27FC236}">
                            <a16:creationId xmlns:a16="http://schemas.microsoft.com/office/drawing/2014/main" id="{8EB64CFC-92DE-434F-9718-C8CE3A03A9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611438"/>
                        <a:ext cx="3670300" cy="693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>
            <a:extLst>
              <a:ext uri="{FF2B5EF4-FFF2-40B4-BE49-F238E27FC236}">
                <a16:creationId xmlns:a16="http://schemas.microsoft.com/office/drawing/2014/main" id="{209611F2-AF29-49A8-A082-3791B6A1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45E7FF-9638-4D8A-BA38-6D087C267B79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C177BC3B-6415-4EF3-BC2A-1242F5B56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7829550" cy="914400"/>
          </a:xfrm>
        </p:spPr>
        <p:txBody>
          <a:bodyPr/>
          <a:lstStyle/>
          <a:p>
            <a:r>
              <a:rPr lang="en-US" altLang="en-US" sz="3200"/>
              <a:t>Heterogeneous (or Route-Specific) Perception Variance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83D3751C-10EB-4902-AD9C-7B16F347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83973" name="Picture 11">
            <a:extLst>
              <a:ext uri="{FF2B5EF4-FFF2-40B4-BE49-F238E27FC236}">
                <a16:creationId xmlns:a16="http://schemas.microsoft.com/office/drawing/2014/main" id="{068204EC-D5F2-4680-9C99-F012D9B95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295400"/>
            <a:ext cx="30495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14">
            <a:extLst>
              <a:ext uri="{FF2B5EF4-FFF2-40B4-BE49-F238E27FC236}">
                <a16:creationId xmlns:a16="http://schemas.microsoft.com/office/drawing/2014/main" id="{4F74E7B5-04E0-4CB3-B352-E63933DD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8" y="1295400"/>
            <a:ext cx="366871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BF072F-A4C7-4A0C-B316-EB3EAD88AF43}"/>
              </a:ext>
            </a:extLst>
          </p:cNvPr>
          <p:cNvSpPr txBox="1"/>
          <p:nvPr/>
        </p:nvSpPr>
        <p:spPr>
          <a:xfrm>
            <a:off x="1517650" y="1981200"/>
            <a:ext cx="304800" cy="381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2EB27-5E23-46A9-AEA9-05816A16D79F}"/>
              </a:ext>
            </a:extLst>
          </p:cNvPr>
          <p:cNvSpPr txBox="1"/>
          <p:nvPr/>
        </p:nvSpPr>
        <p:spPr>
          <a:xfrm>
            <a:off x="2921000" y="1970088"/>
            <a:ext cx="304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latin typeface="+mn-lt"/>
              </a:rPr>
              <a:t>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0DF03-840A-4B04-A78F-5DD534B87AF3}"/>
              </a:ext>
            </a:extLst>
          </p:cNvPr>
          <p:cNvSpPr txBox="1"/>
          <p:nvPr/>
        </p:nvSpPr>
        <p:spPr>
          <a:xfrm>
            <a:off x="4827588" y="1992313"/>
            <a:ext cx="304800" cy="381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457B5E-C044-436B-843F-FF0848A3ABA4}"/>
              </a:ext>
            </a:extLst>
          </p:cNvPr>
          <p:cNvSpPr txBox="1"/>
          <p:nvPr/>
        </p:nvSpPr>
        <p:spPr>
          <a:xfrm>
            <a:off x="6819900" y="1981200"/>
            <a:ext cx="304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i="1" dirty="0">
                <a:latin typeface="+mn-lt"/>
              </a:rPr>
              <a:t>j</a:t>
            </a:r>
          </a:p>
        </p:txBody>
      </p:sp>
      <p:sp>
        <p:nvSpPr>
          <p:cNvPr id="83979" name="Rectangle 7">
            <a:extLst>
              <a:ext uri="{FF2B5EF4-FFF2-40B4-BE49-F238E27FC236}">
                <a16:creationId xmlns:a16="http://schemas.microsoft.com/office/drawing/2014/main" id="{88360F0D-963D-42D0-9665-911B589E0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3980" name="Rectangle 9">
            <a:extLst>
              <a:ext uri="{FF2B5EF4-FFF2-40B4-BE49-F238E27FC236}">
                <a16:creationId xmlns:a16="http://schemas.microsoft.com/office/drawing/2014/main" id="{3BB91256-AC9E-434A-A9CA-7BC915A92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3981" name="Rectangle 10">
            <a:extLst>
              <a:ext uri="{FF2B5EF4-FFF2-40B4-BE49-F238E27FC236}">
                <a16:creationId xmlns:a16="http://schemas.microsoft.com/office/drawing/2014/main" id="{DFC5C619-12BF-4765-9A12-F3C0730F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83982" name="Object 9">
            <a:extLst>
              <a:ext uri="{FF2B5EF4-FFF2-40B4-BE49-F238E27FC236}">
                <a16:creationId xmlns:a16="http://schemas.microsoft.com/office/drawing/2014/main" id="{A2648069-0F60-4787-8972-F5144E410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819400"/>
          <a:ext cx="335280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200" imgH="584200" progId="Equation.DSMT4">
                  <p:embed/>
                </p:oleObj>
              </mc:Choice>
              <mc:Fallback>
                <p:oleObj name="Equation" r:id="rId4" imgW="1981200" imgH="584200" progId="Equation.DSMT4">
                  <p:embed/>
                  <p:pic>
                    <p:nvPicPr>
                      <p:cNvPr id="83982" name="Object 9">
                        <a:extLst>
                          <a:ext uri="{FF2B5EF4-FFF2-40B4-BE49-F238E27FC236}">
                            <a16:creationId xmlns:a16="http://schemas.microsoft.com/office/drawing/2014/main" id="{A2648069-0F60-4787-8972-F5144E410D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335280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3" name="Rectangle 12">
            <a:extLst>
              <a:ext uri="{FF2B5EF4-FFF2-40B4-BE49-F238E27FC236}">
                <a16:creationId xmlns:a16="http://schemas.microsoft.com/office/drawing/2014/main" id="{89F0B534-188E-4107-8067-8E952C09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83984" name="Object 11">
            <a:extLst>
              <a:ext uri="{FF2B5EF4-FFF2-40B4-BE49-F238E27FC236}">
                <a16:creationId xmlns:a16="http://schemas.microsoft.com/office/drawing/2014/main" id="{A1ACBF76-C333-4A4B-A166-EA7BFC6669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2819400"/>
          <a:ext cx="369728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35200" imgH="584200" progId="Equation.DSMT4">
                  <p:embed/>
                </p:oleObj>
              </mc:Choice>
              <mc:Fallback>
                <p:oleObj name="Equation" r:id="rId6" imgW="2235200" imgH="584200" progId="Equation.DSMT4">
                  <p:embed/>
                  <p:pic>
                    <p:nvPicPr>
                      <p:cNvPr id="83984" name="Object 11">
                        <a:extLst>
                          <a:ext uri="{FF2B5EF4-FFF2-40B4-BE49-F238E27FC236}">
                            <a16:creationId xmlns:a16="http://schemas.microsoft.com/office/drawing/2014/main" id="{A1ACBF76-C333-4A4B-A166-EA7BFC666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819400"/>
                        <a:ext cx="369728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5" name="TextBox 42">
            <a:extLst>
              <a:ext uri="{FF2B5EF4-FFF2-40B4-BE49-F238E27FC236}">
                <a16:creationId xmlns:a16="http://schemas.microsoft.com/office/drawing/2014/main" id="{427B6A22-1BAC-46E5-B507-DE15F42A4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38400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>
                <a:solidFill>
                  <a:srgbClr val="0000CC"/>
                </a:solidFill>
                <a:latin typeface="Arial" panose="020B0604020202020204" pitchFamily="34" charset="0"/>
              </a:rPr>
              <a:t>MNW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210CC3-CA01-4A92-8B82-4E3B6CB6F3D2}"/>
              </a:ext>
            </a:extLst>
          </p:cNvPr>
          <p:cNvCxnSpPr/>
          <p:nvPr/>
        </p:nvCxnSpPr>
        <p:spPr>
          <a:xfrm>
            <a:off x="901700" y="4125913"/>
            <a:ext cx="0" cy="1905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2868-6CD8-4127-BB72-B76B2358098F}"/>
              </a:ext>
            </a:extLst>
          </p:cNvPr>
          <p:cNvCxnSpPr/>
          <p:nvPr/>
        </p:nvCxnSpPr>
        <p:spPr>
          <a:xfrm>
            <a:off x="901700" y="6030913"/>
            <a:ext cx="24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88" name="Rectangle 23">
            <a:extLst>
              <a:ext uri="{FF2B5EF4-FFF2-40B4-BE49-F238E27FC236}">
                <a16:creationId xmlns:a16="http://schemas.microsoft.com/office/drawing/2014/main" id="{A2649719-61D7-412D-945E-CCB9524F8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4430713"/>
            <a:ext cx="5810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PDF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B16B15-23F7-4EAB-8E06-1CD94D75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411913"/>
            <a:ext cx="23145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Perceived travel cost 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8D73586-CECD-4B1F-91C1-46DD1C53585A}"/>
              </a:ext>
            </a:extLst>
          </p:cNvPr>
          <p:cNvSpPr/>
          <p:nvPr/>
        </p:nvSpPr>
        <p:spPr>
          <a:xfrm>
            <a:off x="1358900" y="4887913"/>
            <a:ext cx="1905000" cy="1096962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EBF57AB-EC69-4CEC-8D4A-9B752751FD79}"/>
              </a:ext>
            </a:extLst>
          </p:cNvPr>
          <p:cNvSpPr/>
          <p:nvPr/>
        </p:nvSpPr>
        <p:spPr>
          <a:xfrm>
            <a:off x="3340100" y="5954713"/>
            <a:ext cx="220663" cy="149225"/>
          </a:xfrm>
          <a:custGeom>
            <a:avLst/>
            <a:gdLst>
              <a:gd name="connsiteX0" fmla="*/ 0 w 219919"/>
              <a:gd name="connsiteY0" fmla="*/ 115747 h 149250"/>
              <a:gd name="connsiteX1" fmla="*/ 23149 w 219919"/>
              <a:gd name="connsiteY1" fmla="*/ 46299 h 149250"/>
              <a:gd name="connsiteX2" fmla="*/ 69448 w 219919"/>
              <a:gd name="connsiteY2" fmla="*/ 0 h 149250"/>
              <a:gd name="connsiteX3" fmla="*/ 104172 w 219919"/>
              <a:gd name="connsiteY3" fmla="*/ 34724 h 149250"/>
              <a:gd name="connsiteX4" fmla="*/ 127322 w 219919"/>
              <a:gd name="connsiteY4" fmla="*/ 11575 h 149250"/>
              <a:gd name="connsiteX5" fmla="*/ 138896 w 219919"/>
              <a:gd name="connsiteY5" fmla="*/ 138897 h 149250"/>
              <a:gd name="connsiteX6" fmla="*/ 162046 w 219919"/>
              <a:gd name="connsiteY6" fmla="*/ 115747 h 149250"/>
              <a:gd name="connsiteX7" fmla="*/ 196770 w 219919"/>
              <a:gd name="connsiteY7" fmla="*/ 57874 h 149250"/>
              <a:gd name="connsiteX8" fmla="*/ 219919 w 219919"/>
              <a:gd name="connsiteY8" fmla="*/ 115747 h 1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9" h="149250">
                <a:moveTo>
                  <a:pt x="0" y="115747"/>
                </a:moveTo>
                <a:cubicBezTo>
                  <a:pt x="7716" y="92598"/>
                  <a:pt x="5895" y="63553"/>
                  <a:pt x="23149" y="46299"/>
                </a:cubicBezTo>
                <a:lnTo>
                  <a:pt x="69448" y="0"/>
                </a:lnTo>
                <a:cubicBezTo>
                  <a:pt x="83718" y="128424"/>
                  <a:pt x="69975" y="137317"/>
                  <a:pt x="104172" y="34724"/>
                </a:cubicBezTo>
                <a:cubicBezTo>
                  <a:pt x="107623" y="24371"/>
                  <a:pt x="119605" y="19291"/>
                  <a:pt x="127322" y="11575"/>
                </a:cubicBezTo>
                <a:cubicBezTo>
                  <a:pt x="131180" y="54016"/>
                  <a:pt x="125420" y="98468"/>
                  <a:pt x="138896" y="138897"/>
                </a:cubicBezTo>
                <a:cubicBezTo>
                  <a:pt x="142347" y="149250"/>
                  <a:pt x="156431" y="125105"/>
                  <a:pt x="162046" y="115747"/>
                </a:cubicBezTo>
                <a:cubicBezTo>
                  <a:pt x="207121" y="40621"/>
                  <a:pt x="138115" y="116527"/>
                  <a:pt x="196770" y="57874"/>
                </a:cubicBezTo>
                <a:cubicBezTo>
                  <a:pt x="211072" y="100783"/>
                  <a:pt x="202887" y="81685"/>
                  <a:pt x="219919" y="115747"/>
                </a:cubicBezTo>
              </a:path>
            </a:pathLst>
          </a:cu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DC246B-D6D4-4A24-9938-4F6FA3C27028}"/>
              </a:ext>
            </a:extLst>
          </p:cNvPr>
          <p:cNvCxnSpPr/>
          <p:nvPr/>
        </p:nvCxnSpPr>
        <p:spPr>
          <a:xfrm>
            <a:off x="3571875" y="6030913"/>
            <a:ext cx="30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DD76F2D3-C945-4237-84FF-F171D0BB1DF6}"/>
              </a:ext>
            </a:extLst>
          </p:cNvPr>
          <p:cNvSpPr/>
          <p:nvPr/>
        </p:nvSpPr>
        <p:spPr>
          <a:xfrm>
            <a:off x="3949700" y="5573713"/>
            <a:ext cx="2743200" cy="411162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F43D50-3592-4E9C-9B85-5C1B19EA9514}"/>
              </a:ext>
            </a:extLst>
          </p:cNvPr>
          <p:cNvSpPr/>
          <p:nvPr/>
        </p:nvSpPr>
        <p:spPr>
          <a:xfrm>
            <a:off x="977900" y="4430713"/>
            <a:ext cx="1600200" cy="1554162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665329E-1233-4DFD-9E64-02AD88AD6552}"/>
              </a:ext>
            </a:extLst>
          </p:cNvPr>
          <p:cNvSpPr/>
          <p:nvPr/>
        </p:nvSpPr>
        <p:spPr>
          <a:xfrm>
            <a:off x="3876675" y="5573713"/>
            <a:ext cx="2740025" cy="411162"/>
          </a:xfrm>
          <a:custGeom>
            <a:avLst/>
            <a:gdLst>
              <a:gd name="connsiteX0" fmla="*/ 0 w 1724628"/>
              <a:gd name="connsiteY0" fmla="*/ 2052578 h 2087302"/>
              <a:gd name="connsiteX1" fmla="*/ 358815 w 1724628"/>
              <a:gd name="connsiteY1" fmla="*/ 50157 h 2087302"/>
              <a:gd name="connsiteX2" fmla="*/ 1088020 w 1724628"/>
              <a:gd name="connsiteY2" fmla="*/ 1751636 h 2087302"/>
              <a:gd name="connsiteX3" fmla="*/ 1724628 w 1724628"/>
              <a:gd name="connsiteY3" fmla="*/ 2064152 h 2087302"/>
              <a:gd name="connsiteX4" fmla="*/ 1724628 w 1724628"/>
              <a:gd name="connsiteY4" fmla="*/ 2064152 h 20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28" h="2087302">
                <a:moveTo>
                  <a:pt x="0" y="2052578"/>
                </a:moveTo>
                <a:cubicBezTo>
                  <a:pt x="88739" y="1076446"/>
                  <a:pt x="177478" y="100314"/>
                  <a:pt x="358815" y="50157"/>
                </a:cubicBezTo>
                <a:cubicBezTo>
                  <a:pt x="540152" y="0"/>
                  <a:pt x="860384" y="1415970"/>
                  <a:pt x="1088020" y="1751636"/>
                </a:cubicBezTo>
                <a:cubicBezTo>
                  <a:pt x="1315656" y="2087302"/>
                  <a:pt x="1724628" y="2064152"/>
                  <a:pt x="1724628" y="2064152"/>
                </a:cubicBezTo>
                <a:lnTo>
                  <a:pt x="1724628" y="2064152"/>
                </a:lnTo>
              </a:path>
            </a:pathLst>
          </a:cu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996" name="Rectangle 31">
            <a:extLst>
              <a:ext uri="{FF2B5EF4-FFF2-40B4-BE49-F238E27FC236}">
                <a16:creationId xmlns:a16="http://schemas.microsoft.com/office/drawing/2014/main" id="{D949E399-6452-4FCB-ADAD-1D19D9076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6107113"/>
            <a:ext cx="3206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83997" name="Rectangle 32">
            <a:extLst>
              <a:ext uri="{FF2B5EF4-FFF2-40B4-BE49-F238E27FC236}">
                <a16:creationId xmlns:a16="http://schemas.microsoft.com/office/drawing/2014/main" id="{F88FC073-3C85-49F8-9EE4-8FBA8EAD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6107113"/>
            <a:ext cx="44926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83998" name="Rectangle 33">
            <a:extLst>
              <a:ext uri="{FF2B5EF4-FFF2-40B4-BE49-F238E27FC236}">
                <a16:creationId xmlns:a16="http://schemas.microsoft.com/office/drawing/2014/main" id="{63A35EBD-3A62-469D-A278-3C9698C0E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6107113"/>
            <a:ext cx="5937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120</a:t>
            </a:r>
          </a:p>
        </p:txBody>
      </p:sp>
      <p:sp>
        <p:nvSpPr>
          <p:cNvPr id="83999" name="Rectangle 34">
            <a:extLst>
              <a:ext uri="{FF2B5EF4-FFF2-40B4-BE49-F238E27FC236}">
                <a16:creationId xmlns:a16="http://schemas.microsoft.com/office/drawing/2014/main" id="{A46E0170-FE95-49FE-A89A-21569DA3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6107113"/>
            <a:ext cx="5937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125</a:t>
            </a:r>
          </a:p>
        </p:txBody>
      </p:sp>
      <p:sp>
        <p:nvSpPr>
          <p:cNvPr id="84000" name="Rectangle 35">
            <a:extLst>
              <a:ext uri="{FF2B5EF4-FFF2-40B4-BE49-F238E27FC236}">
                <a16:creationId xmlns:a16="http://schemas.microsoft.com/office/drawing/2014/main" id="{EDD84C21-2F1E-40B6-848A-8C1306F9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354513"/>
            <a:ext cx="537686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cs typeface="Times New Roman" panose="02020603050405020304" pitchFamily="18" charset="0"/>
              </a:rPr>
              <a:t>Route-specific perception variance</a:t>
            </a:r>
          </a:p>
        </p:txBody>
      </p:sp>
      <p:graphicFrame>
        <p:nvGraphicFramePr>
          <p:cNvPr id="84001" name="Object 8">
            <a:extLst>
              <a:ext uri="{FF2B5EF4-FFF2-40B4-BE49-F238E27FC236}">
                <a16:creationId xmlns:a16="http://schemas.microsoft.com/office/drawing/2014/main" id="{8EB64CFC-92DE-434F-9718-C8CE3A03A9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9700" y="4659313"/>
          <a:ext cx="47371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24200" imgH="596900" progId="Equation.DSMT4">
                  <p:embed/>
                </p:oleObj>
              </mc:Choice>
              <mc:Fallback>
                <p:oleObj name="Equation" r:id="rId8" imgW="3124200" imgH="596900" progId="Equation.DSMT4">
                  <p:embed/>
                  <p:pic>
                    <p:nvPicPr>
                      <p:cNvPr id="84001" name="Object 8">
                        <a:extLst>
                          <a:ext uri="{FF2B5EF4-FFF2-40B4-BE49-F238E27FC236}">
                            <a16:creationId xmlns:a16="http://schemas.microsoft.com/office/drawing/2014/main" id="{8EB64CFC-92DE-434F-9718-C8CE3A03A9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4659313"/>
                        <a:ext cx="47371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2" name="TextBox 42">
            <a:extLst>
              <a:ext uri="{FF2B5EF4-FFF2-40B4-BE49-F238E27FC236}">
                <a16:creationId xmlns:a16="http://schemas.microsoft.com/office/drawing/2014/main" id="{2C8BEB25-D15E-431D-9F15-08B7471FF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373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u="sng">
                <a:solidFill>
                  <a:srgbClr val="0000CC"/>
                </a:solidFill>
                <a:latin typeface="Arial" panose="020B0604020202020204" pitchFamily="34" charset="0"/>
              </a:rPr>
              <a:t>CV = 0.5</a:t>
            </a:r>
          </a:p>
        </p:txBody>
      </p:sp>
      <p:sp>
        <p:nvSpPr>
          <p:cNvPr id="84003" name="Rectangle 43">
            <a:extLst>
              <a:ext uri="{FF2B5EF4-FFF2-40B4-BE49-F238E27FC236}">
                <a16:creationId xmlns:a16="http://schemas.microsoft.com/office/drawing/2014/main" id="{126CF484-6B36-4FFF-AFA8-DA5C58EF7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Relative cost difference</a:t>
            </a:r>
          </a:p>
        </p:txBody>
      </p:sp>
      <p:cxnSp>
        <p:nvCxnSpPr>
          <p:cNvPr id="45" name="Shape 44">
            <a:extLst>
              <a:ext uri="{FF2B5EF4-FFF2-40B4-BE49-F238E27FC236}">
                <a16:creationId xmlns:a16="http://schemas.microsoft.com/office/drawing/2014/main" id="{CF34CF6F-94EC-4960-80FC-C7AD84D89585}"/>
              </a:ext>
            </a:extLst>
          </p:cNvPr>
          <p:cNvCxnSpPr>
            <a:stCxn id="84003" idx="1"/>
          </p:cNvCxnSpPr>
          <p:nvPr/>
        </p:nvCxnSpPr>
        <p:spPr>
          <a:xfrm rot="10800000">
            <a:off x="2743200" y="3810000"/>
            <a:ext cx="609600" cy="215900"/>
          </a:xfrm>
          <a:prstGeom prst="bentConnector3">
            <a:avLst>
              <a:gd name="adj1" fmla="val 10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60">
            <a:extLst>
              <a:ext uri="{FF2B5EF4-FFF2-40B4-BE49-F238E27FC236}">
                <a16:creationId xmlns:a16="http://schemas.microsoft.com/office/drawing/2014/main" id="{9BB33674-D759-4AFA-8166-103E0C6882B1}"/>
              </a:ext>
            </a:extLst>
          </p:cNvPr>
          <p:cNvCxnSpPr>
            <a:stCxn id="84003" idx="3"/>
          </p:cNvCxnSpPr>
          <p:nvPr/>
        </p:nvCxnSpPr>
        <p:spPr>
          <a:xfrm flipV="1">
            <a:off x="5105400" y="3733800"/>
            <a:ext cx="1905000" cy="292100"/>
          </a:xfrm>
          <a:prstGeom prst="bentConnector3">
            <a:avLst>
              <a:gd name="adj1" fmla="val 99714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006" name="Object 37">
            <a:extLst>
              <a:ext uri="{FF2B5EF4-FFF2-40B4-BE49-F238E27FC236}">
                <a16:creationId xmlns:a16="http://schemas.microsoft.com/office/drawing/2014/main" id="{43D00BDC-4948-43AE-BDBD-F6205BA4FA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6075" y="1309688"/>
          <a:ext cx="73183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44307" imgH="228501" progId="Equation.DSMT4">
                  <p:embed/>
                </p:oleObj>
              </mc:Choice>
              <mc:Fallback>
                <p:oleObj name="Equation" r:id="rId10" imgW="444307" imgH="228501" progId="Equation.DSMT4">
                  <p:embed/>
                  <p:pic>
                    <p:nvPicPr>
                      <p:cNvPr id="84006" name="Object 37">
                        <a:extLst>
                          <a:ext uri="{FF2B5EF4-FFF2-40B4-BE49-F238E27FC236}">
                            <a16:creationId xmlns:a16="http://schemas.microsoft.com/office/drawing/2014/main" id="{43D00BDC-4948-43AE-BDBD-F6205BA4FA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6075" y="1309688"/>
                        <a:ext cx="731838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7" name="Rectangle 38">
            <a:extLst>
              <a:ext uri="{FF2B5EF4-FFF2-40B4-BE49-F238E27FC236}">
                <a16:creationId xmlns:a16="http://schemas.microsoft.com/office/drawing/2014/main" id="{B03A62DC-4B02-459D-8E68-D31057A2D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322388"/>
            <a:ext cx="108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CC"/>
                </a:solidFill>
                <a:latin typeface="Arial" panose="020B0604020202020204" pitchFamily="34" charset="0"/>
              </a:rPr>
              <a:t>Assume</a:t>
            </a:r>
            <a:endParaRPr lang="en-US" altLang="en-US" sz="180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4008" name="Object 1">
            <a:extLst>
              <a:ext uri="{FF2B5EF4-FFF2-40B4-BE49-F238E27FC236}">
                <a16:creationId xmlns:a16="http://schemas.microsoft.com/office/drawing/2014/main" id="{EF98C85F-44F8-4C46-99E0-816A623F67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2438" y="2355850"/>
          <a:ext cx="9175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58800" imgH="228600" progId="Equation.DSMT4">
                  <p:embed/>
                </p:oleObj>
              </mc:Choice>
              <mc:Fallback>
                <p:oleObj name="Equation" r:id="rId12" imgW="558800" imgH="228600" progId="Equation.DSMT4">
                  <p:embed/>
                  <p:pic>
                    <p:nvPicPr>
                      <p:cNvPr id="84008" name="Object 1">
                        <a:extLst>
                          <a:ext uri="{FF2B5EF4-FFF2-40B4-BE49-F238E27FC236}">
                            <a16:creationId xmlns:a16="http://schemas.microsoft.com/office/drawing/2014/main" id="{EF98C85F-44F8-4C46-99E0-816A623F67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2438" y="2355850"/>
                        <a:ext cx="9175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Link Performance Function</a:t>
            </a:r>
            <a:endParaRPr lang="en-US" altLang="en-US" sz="3200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pic>
        <p:nvPicPr>
          <p:cNvPr id="21506" name="Picture 1">
            <a:extLst>
              <a:ext uri="{FF2B5EF4-FFF2-40B4-BE49-F238E27FC236}">
                <a16:creationId xmlns:a16="http://schemas.microsoft.com/office/drawing/2014/main" id="{15AFFEBD-4873-4C4B-99C7-B93D7F45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3051"/>
            <a:ext cx="3633318" cy="13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4351C21-993F-4F1E-8D31-5CACB8474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7755"/>
              </p:ext>
            </p:extLst>
          </p:nvPr>
        </p:nvGraphicFramePr>
        <p:xfrm>
          <a:off x="508461" y="3257550"/>
          <a:ext cx="358205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540000" imgH="558800" progId="Equation.DSMT4">
                  <p:embed/>
                </p:oleObj>
              </mc:Choice>
              <mc:Fallback>
                <p:oleObj r:id="rId3" imgW="2540000" imgH="558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61" y="3257550"/>
                        <a:ext cx="3582057" cy="781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589B157-5CE1-46E1-9016-A43B904E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6ED7B-F5E9-4D88-9D32-E8E74F666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4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9B2F0-9D0C-4A8B-A82F-FB5CF1BE8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61" y="4557899"/>
            <a:ext cx="5981720" cy="884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C28C0-EA82-425B-BAE5-2F38711FB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876" y="1560874"/>
            <a:ext cx="4786124" cy="3925526"/>
          </a:xfrm>
          <a:prstGeom prst="rect">
            <a:avLst/>
          </a:prstGeom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57974EB3-C469-4682-A94B-FDA8E8A0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2A32A449-46AD-4D6A-A03C-FE0A2F7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87707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EC086AFE-ABCC-4E54-98C4-0F356D1DB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Demand-Supply Relationship at Various Spatial Levels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FCB70F0-5FD8-489B-8410-33F915F3E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790700"/>
            <a:ext cx="1371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80D3061F-40C5-487A-829A-7B7168F4F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448300"/>
            <a:ext cx="1371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52F992A0-3CF2-40F0-9F30-333AE7EF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619500"/>
            <a:ext cx="1371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80FCFD7A-0584-4AFE-AA4A-ACBC4760A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790700"/>
            <a:ext cx="1371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44039" name="Object 7">
            <a:extLst>
              <a:ext uri="{FF2B5EF4-FFF2-40B4-BE49-F238E27FC236}">
                <a16:creationId xmlns:a16="http://schemas.microsoft.com/office/drawing/2014/main" id="{47145689-CA76-4581-9BEB-DCCB5BDD31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4800" y="1906588"/>
          <a:ext cx="3381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957" imgH="241091" progId="Equation.3">
                  <p:embed/>
                </p:oleObj>
              </mc:Choice>
              <mc:Fallback>
                <p:oleObj name="Equation" r:id="rId2" imgW="164957" imgH="241091" progId="Equation.3">
                  <p:embed/>
                  <p:pic>
                    <p:nvPicPr>
                      <p:cNvPr id="44039" name="Object 7">
                        <a:extLst>
                          <a:ext uri="{FF2B5EF4-FFF2-40B4-BE49-F238E27FC236}">
                            <a16:creationId xmlns:a16="http://schemas.microsoft.com/office/drawing/2014/main" id="{47145689-CA76-4581-9BEB-DCCB5BDD31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1906588"/>
                        <a:ext cx="3381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8">
            <a:extLst>
              <a:ext uri="{FF2B5EF4-FFF2-40B4-BE49-F238E27FC236}">
                <a16:creationId xmlns:a16="http://schemas.microsoft.com/office/drawing/2014/main" id="{6395E3F4-C6CF-4DD9-8C2E-D26CF7F2AA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2100" y="3771900"/>
          <a:ext cx="4413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806" imgH="228501" progId="Equation.3">
                  <p:embed/>
                </p:oleObj>
              </mc:Choice>
              <mc:Fallback>
                <p:oleObj name="Equation" r:id="rId4" imgW="215806" imgH="228501" progId="Equation.3">
                  <p:embed/>
                  <p:pic>
                    <p:nvPicPr>
                      <p:cNvPr id="44040" name="Object 8">
                        <a:extLst>
                          <a:ext uri="{FF2B5EF4-FFF2-40B4-BE49-F238E27FC236}">
                            <a16:creationId xmlns:a16="http://schemas.microsoft.com/office/drawing/2014/main" id="{6395E3F4-C6CF-4DD9-8C2E-D26CF7F2AA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3771900"/>
                        <a:ext cx="4413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1" name="Oval 9">
            <a:extLst>
              <a:ext uri="{FF2B5EF4-FFF2-40B4-BE49-F238E27FC236}">
                <a16:creationId xmlns:a16="http://schemas.microsoft.com/office/drawing/2014/main" id="{C8769C3D-D870-4A57-8280-C5ABAF27C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705100"/>
            <a:ext cx="13716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127695BA-8539-4F53-B31F-8EB42ECE3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533900"/>
            <a:ext cx="13716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43" name="Rectangle 11">
            <a:extLst>
              <a:ext uri="{FF2B5EF4-FFF2-40B4-BE49-F238E27FC236}">
                <a16:creationId xmlns:a16="http://schemas.microsoft.com/office/drawing/2014/main" id="{E42E4AC1-0BBB-4E9C-9B00-5FEF81667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448300"/>
            <a:ext cx="1371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44044" name="Object 12">
            <a:extLst>
              <a:ext uri="{FF2B5EF4-FFF2-40B4-BE49-F238E27FC236}">
                <a16:creationId xmlns:a16="http://schemas.microsoft.com/office/drawing/2014/main" id="{A32D8169-EC1D-4401-839A-88985487E7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0200" y="5626100"/>
          <a:ext cx="3635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6" imgW="177569" imgH="202936" progId="Equation">
                  <p:embed/>
                </p:oleObj>
              </mc:Choice>
              <mc:Fallback>
                <p:oleObj name="MathType Equation" r:id="rId6" imgW="177569" imgH="202936" progId="Equation">
                  <p:embed/>
                  <p:pic>
                    <p:nvPicPr>
                      <p:cNvPr id="44044" name="Object 12">
                        <a:extLst>
                          <a:ext uri="{FF2B5EF4-FFF2-40B4-BE49-F238E27FC236}">
                            <a16:creationId xmlns:a16="http://schemas.microsoft.com/office/drawing/2014/main" id="{A32D8169-EC1D-4401-839A-88985487E7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5626100"/>
                        <a:ext cx="363538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5" name="Object 13">
            <a:extLst>
              <a:ext uri="{FF2B5EF4-FFF2-40B4-BE49-F238E27FC236}">
                <a16:creationId xmlns:a16="http://schemas.microsoft.com/office/drawing/2014/main" id="{61CDB7B3-890D-41AA-ACBB-4D6E3220BD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1906588"/>
          <a:ext cx="3889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17" imgH="241195" progId="Equation.3">
                  <p:embed/>
                </p:oleObj>
              </mc:Choice>
              <mc:Fallback>
                <p:oleObj name="Equation" r:id="rId8" imgW="190417" imgH="241195" progId="Equation.3">
                  <p:embed/>
                  <p:pic>
                    <p:nvPicPr>
                      <p:cNvPr id="44045" name="Object 13">
                        <a:extLst>
                          <a:ext uri="{FF2B5EF4-FFF2-40B4-BE49-F238E27FC236}">
                            <a16:creationId xmlns:a16="http://schemas.microsoft.com/office/drawing/2014/main" id="{61CDB7B3-890D-41AA-ACBB-4D6E3220BD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906588"/>
                        <a:ext cx="3889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6" name="Object 14">
            <a:extLst>
              <a:ext uri="{FF2B5EF4-FFF2-40B4-BE49-F238E27FC236}">
                <a16:creationId xmlns:a16="http://schemas.microsoft.com/office/drawing/2014/main" id="{39292402-608C-4993-9878-C0F6901CB0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5600700"/>
          <a:ext cx="2857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10" imgW="139639" imgH="203112" progId="Equation">
                  <p:embed/>
                </p:oleObj>
              </mc:Choice>
              <mc:Fallback>
                <p:oleObj name="MathType Equation" r:id="rId10" imgW="139639" imgH="203112" progId="Equation">
                  <p:embed/>
                  <p:pic>
                    <p:nvPicPr>
                      <p:cNvPr id="44046" name="Object 14">
                        <a:extLst>
                          <a:ext uri="{FF2B5EF4-FFF2-40B4-BE49-F238E27FC236}">
                            <a16:creationId xmlns:a16="http://schemas.microsoft.com/office/drawing/2014/main" id="{39292402-608C-4993-9878-C0F6901CB0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600700"/>
                        <a:ext cx="28575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7" name="Rectangle 15">
            <a:extLst>
              <a:ext uri="{FF2B5EF4-FFF2-40B4-BE49-F238E27FC236}">
                <a16:creationId xmlns:a16="http://schemas.microsoft.com/office/drawing/2014/main" id="{FD0389C0-881D-4079-9111-A33A60022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619500"/>
            <a:ext cx="1371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48" name="Oval 16">
            <a:extLst>
              <a:ext uri="{FF2B5EF4-FFF2-40B4-BE49-F238E27FC236}">
                <a16:creationId xmlns:a16="http://schemas.microsoft.com/office/drawing/2014/main" id="{80C18502-133C-4EB1-9B8E-00EE249D6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533900"/>
            <a:ext cx="13716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49" name="Oval 17">
            <a:extLst>
              <a:ext uri="{FF2B5EF4-FFF2-40B4-BE49-F238E27FC236}">
                <a16:creationId xmlns:a16="http://schemas.microsoft.com/office/drawing/2014/main" id="{BE6A0071-FFE8-4124-9CDD-0387286FE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705100"/>
            <a:ext cx="13716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44050" name="Object 18">
            <a:extLst>
              <a:ext uri="{FF2B5EF4-FFF2-40B4-BE49-F238E27FC236}">
                <a16:creationId xmlns:a16="http://schemas.microsoft.com/office/drawing/2014/main" id="{561776AF-8D7A-4002-9F6F-DD2B341948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857500"/>
          <a:ext cx="3635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12" imgW="177569" imgH="202936" progId="Equation">
                  <p:embed/>
                </p:oleObj>
              </mc:Choice>
              <mc:Fallback>
                <p:oleObj name="MathType Equation" r:id="rId12" imgW="177569" imgH="202936" progId="Equation">
                  <p:embed/>
                  <p:pic>
                    <p:nvPicPr>
                      <p:cNvPr id="44050" name="Object 18">
                        <a:extLst>
                          <a:ext uri="{FF2B5EF4-FFF2-40B4-BE49-F238E27FC236}">
                            <a16:creationId xmlns:a16="http://schemas.microsoft.com/office/drawing/2014/main" id="{561776AF-8D7A-4002-9F6F-DD2B341948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857500"/>
                        <a:ext cx="363538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1" name="Object 19">
            <a:extLst>
              <a:ext uri="{FF2B5EF4-FFF2-40B4-BE49-F238E27FC236}">
                <a16:creationId xmlns:a16="http://schemas.microsoft.com/office/drawing/2014/main" id="{90230A54-F755-407C-A280-6464B8BFFE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0" y="3695700"/>
          <a:ext cx="3635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7646" imgH="228402" progId="Equation.3">
                  <p:embed/>
                </p:oleObj>
              </mc:Choice>
              <mc:Fallback>
                <p:oleObj name="Equation" r:id="rId14" imgW="177646" imgH="228402" progId="Equation.3">
                  <p:embed/>
                  <p:pic>
                    <p:nvPicPr>
                      <p:cNvPr id="44051" name="Object 19">
                        <a:extLst>
                          <a:ext uri="{FF2B5EF4-FFF2-40B4-BE49-F238E27FC236}">
                            <a16:creationId xmlns:a16="http://schemas.microsoft.com/office/drawing/2014/main" id="{90230A54-F755-407C-A280-6464B8BFFE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3695700"/>
                        <a:ext cx="36353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2" name="Oval 20">
            <a:extLst>
              <a:ext uri="{FF2B5EF4-FFF2-40B4-BE49-F238E27FC236}">
                <a16:creationId xmlns:a16="http://schemas.microsoft.com/office/drawing/2014/main" id="{E78A6537-C4AE-4FDF-A02C-0831DFADC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752600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053" name="Oval 21">
            <a:extLst>
              <a:ext uri="{FF2B5EF4-FFF2-40B4-BE49-F238E27FC236}">
                <a16:creationId xmlns:a16="http://schemas.microsoft.com/office/drawing/2014/main" id="{84F919EF-9AD8-4F4A-8143-BEBDF6108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486400"/>
            <a:ext cx="7620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44054" name="Object 22">
            <a:extLst>
              <a:ext uri="{FF2B5EF4-FFF2-40B4-BE49-F238E27FC236}">
                <a16:creationId xmlns:a16="http://schemas.microsoft.com/office/drawing/2014/main" id="{A78F70C3-436A-4AB0-ACA3-7535DD654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1300" y="4648200"/>
          <a:ext cx="4397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5713" imgH="241091" progId="Equation.3">
                  <p:embed/>
                </p:oleObj>
              </mc:Choice>
              <mc:Fallback>
                <p:oleObj name="Equation" r:id="rId16" imgW="215713" imgH="241091" progId="Equation.3">
                  <p:embed/>
                  <p:pic>
                    <p:nvPicPr>
                      <p:cNvPr id="44054" name="Object 22">
                        <a:extLst>
                          <a:ext uri="{FF2B5EF4-FFF2-40B4-BE49-F238E27FC236}">
                            <a16:creationId xmlns:a16="http://schemas.microsoft.com/office/drawing/2014/main" id="{A78F70C3-436A-4AB0-ACA3-7535DD654E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4648200"/>
                        <a:ext cx="43973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5" name="Object 23">
            <a:extLst>
              <a:ext uri="{FF2B5EF4-FFF2-40B4-BE49-F238E27FC236}">
                <a16:creationId xmlns:a16="http://schemas.microsoft.com/office/drawing/2014/main" id="{CB208F59-6DD1-43B6-B3FF-0B96A80F17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8700" y="4686300"/>
          <a:ext cx="3381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18" imgW="164957" imgH="203024" progId="Equation">
                  <p:embed/>
                </p:oleObj>
              </mc:Choice>
              <mc:Fallback>
                <p:oleObj name="MathType Equation" r:id="rId18" imgW="164957" imgH="203024" progId="Equation">
                  <p:embed/>
                  <p:pic>
                    <p:nvPicPr>
                      <p:cNvPr id="44055" name="Object 23">
                        <a:extLst>
                          <a:ext uri="{FF2B5EF4-FFF2-40B4-BE49-F238E27FC236}">
                            <a16:creationId xmlns:a16="http://schemas.microsoft.com/office/drawing/2014/main" id="{CB208F59-6DD1-43B6-B3FF-0B96A80F17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4686300"/>
                        <a:ext cx="338138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6" name="Object 24">
            <a:extLst>
              <a:ext uri="{FF2B5EF4-FFF2-40B4-BE49-F238E27FC236}">
                <a16:creationId xmlns:a16="http://schemas.microsoft.com/office/drawing/2014/main" id="{AB31B15D-7B35-4EF2-8526-0E203AAB60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2857500"/>
          <a:ext cx="3635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20" imgW="177569" imgH="202936" progId="Equation">
                  <p:embed/>
                </p:oleObj>
              </mc:Choice>
              <mc:Fallback>
                <p:oleObj name="MathType Equation" r:id="rId20" imgW="177569" imgH="202936" progId="Equation">
                  <p:embed/>
                  <p:pic>
                    <p:nvPicPr>
                      <p:cNvPr id="44056" name="Object 24">
                        <a:extLst>
                          <a:ext uri="{FF2B5EF4-FFF2-40B4-BE49-F238E27FC236}">
                            <a16:creationId xmlns:a16="http://schemas.microsoft.com/office/drawing/2014/main" id="{AB31B15D-7B35-4EF2-8526-0E203AAB60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857500"/>
                        <a:ext cx="363538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7" name="Object 25">
            <a:extLst>
              <a:ext uri="{FF2B5EF4-FFF2-40B4-BE49-F238E27FC236}">
                <a16:creationId xmlns:a16="http://schemas.microsoft.com/office/drawing/2014/main" id="{411BF3E7-BDF0-455E-B343-4DB864CB5C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8338" y="1917700"/>
          <a:ext cx="3365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22" imgW="164957" imgH="152268" progId="Equation">
                  <p:embed/>
                </p:oleObj>
              </mc:Choice>
              <mc:Fallback>
                <p:oleObj name="MathType Equation" r:id="rId22" imgW="164957" imgH="152268" progId="Equation">
                  <p:embed/>
                  <p:pic>
                    <p:nvPicPr>
                      <p:cNvPr id="44057" name="Object 25">
                        <a:extLst>
                          <a:ext uri="{FF2B5EF4-FFF2-40B4-BE49-F238E27FC236}">
                            <a16:creationId xmlns:a16="http://schemas.microsoft.com/office/drawing/2014/main" id="{411BF3E7-BDF0-455E-B343-4DB864CB5C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1917700"/>
                        <a:ext cx="33655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8" name="Object 26">
            <a:extLst>
              <a:ext uri="{FF2B5EF4-FFF2-40B4-BE49-F238E27FC236}">
                <a16:creationId xmlns:a16="http://schemas.microsoft.com/office/drawing/2014/main" id="{AF64F860-F51B-4AD5-8740-30099C172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5325" y="5676900"/>
          <a:ext cx="2841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24" imgW="139639" imgH="152334" progId="Equation">
                  <p:embed/>
                </p:oleObj>
              </mc:Choice>
              <mc:Fallback>
                <p:oleObj name="MathType Equation" r:id="rId24" imgW="139639" imgH="152334" progId="Equation">
                  <p:embed/>
                  <p:pic>
                    <p:nvPicPr>
                      <p:cNvPr id="44058" name="Object 26">
                        <a:extLst>
                          <a:ext uri="{FF2B5EF4-FFF2-40B4-BE49-F238E27FC236}">
                            <a16:creationId xmlns:a16="http://schemas.microsoft.com/office/drawing/2014/main" id="{AF64F860-F51B-4AD5-8740-30099C172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5" y="5676900"/>
                        <a:ext cx="284163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9" name="Line 27">
            <a:extLst>
              <a:ext uri="{FF2B5EF4-FFF2-40B4-BE49-F238E27FC236}">
                <a16:creationId xmlns:a16="http://schemas.microsoft.com/office/drawing/2014/main" id="{C977EC3C-BA82-4CE8-944C-F7BD6057F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8293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0" name="Line 28">
            <a:extLst>
              <a:ext uri="{FF2B5EF4-FFF2-40B4-BE49-F238E27FC236}">
                <a16:creationId xmlns:a16="http://schemas.microsoft.com/office/drawing/2014/main" id="{B828CD23-580B-4C19-AFBB-5E03F7457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58293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1" name="Line 29">
            <a:extLst>
              <a:ext uri="{FF2B5EF4-FFF2-40B4-BE49-F238E27FC236}">
                <a16:creationId xmlns:a16="http://schemas.microsoft.com/office/drawing/2014/main" id="{E8F1A9A1-0C65-42B1-A7CA-BC869CA691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20955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2" name="Line 30">
            <a:extLst>
              <a:ext uri="{FF2B5EF4-FFF2-40B4-BE49-F238E27FC236}">
                <a16:creationId xmlns:a16="http://schemas.microsoft.com/office/drawing/2014/main" id="{4FBC0F35-2577-49E0-94EC-98AB901F3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0955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3" name="Line 31">
            <a:extLst>
              <a:ext uri="{FF2B5EF4-FFF2-40B4-BE49-F238E27FC236}">
                <a16:creationId xmlns:a16="http://schemas.microsoft.com/office/drawing/2014/main" id="{FC17DDD3-1AD0-400E-8176-79A01D0C8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4765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4" name="Line 32">
            <a:extLst>
              <a:ext uri="{FF2B5EF4-FFF2-40B4-BE49-F238E27FC236}">
                <a16:creationId xmlns:a16="http://schemas.microsoft.com/office/drawing/2014/main" id="{8DE1CCD8-1F31-4306-B597-68C567425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3909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5" name="Line 33">
            <a:extLst>
              <a:ext uri="{FF2B5EF4-FFF2-40B4-BE49-F238E27FC236}">
                <a16:creationId xmlns:a16="http://schemas.microsoft.com/office/drawing/2014/main" id="{A871B661-ECB2-4CA8-AB68-EFC008D57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3053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6" name="Line 34">
            <a:extLst>
              <a:ext uri="{FF2B5EF4-FFF2-40B4-BE49-F238E27FC236}">
                <a16:creationId xmlns:a16="http://schemas.microsoft.com/office/drawing/2014/main" id="{982E1565-D1AE-44FB-BA09-655DFF07F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52197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7" name="Line 35">
            <a:extLst>
              <a:ext uri="{FF2B5EF4-FFF2-40B4-BE49-F238E27FC236}">
                <a16:creationId xmlns:a16="http://schemas.microsoft.com/office/drawing/2014/main" id="{7E5961F4-67C9-4A86-A07D-CF9A5DA380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52197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8" name="Line 36">
            <a:extLst>
              <a:ext uri="{FF2B5EF4-FFF2-40B4-BE49-F238E27FC236}">
                <a16:creationId xmlns:a16="http://schemas.microsoft.com/office/drawing/2014/main" id="{63B54E71-8EB8-4E2E-801B-925E43639B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43053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69" name="Line 37">
            <a:extLst>
              <a:ext uri="{FF2B5EF4-FFF2-40B4-BE49-F238E27FC236}">
                <a16:creationId xmlns:a16="http://schemas.microsoft.com/office/drawing/2014/main" id="{C11E4D32-479C-4F09-ABA9-6E0D2041C2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33909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70" name="Line 38">
            <a:extLst>
              <a:ext uri="{FF2B5EF4-FFF2-40B4-BE49-F238E27FC236}">
                <a16:creationId xmlns:a16="http://schemas.microsoft.com/office/drawing/2014/main" id="{70F94A9A-E34F-4477-904A-F3156BA89F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24765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HK"/>
          </a:p>
        </p:txBody>
      </p:sp>
      <p:sp>
        <p:nvSpPr>
          <p:cNvPr id="44071" name="Text Box 39">
            <a:extLst>
              <a:ext uri="{FF2B5EF4-FFF2-40B4-BE49-F238E27FC236}">
                <a16:creationId xmlns:a16="http://schemas.microsoft.com/office/drawing/2014/main" id="{BF3652DA-4812-4E8F-8C04-5968D6085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911350"/>
            <a:ext cx="1111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Interzonal</a:t>
            </a:r>
          </a:p>
        </p:txBody>
      </p:sp>
      <p:sp>
        <p:nvSpPr>
          <p:cNvPr id="44072" name="Text Box 40">
            <a:extLst>
              <a:ext uri="{FF2B5EF4-FFF2-40B4-BE49-F238E27FC236}">
                <a16:creationId xmlns:a16="http://schemas.microsoft.com/office/drawing/2014/main" id="{A11AB3C9-926E-4519-ADED-3C0288496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645150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Link</a:t>
            </a:r>
          </a:p>
        </p:txBody>
      </p:sp>
      <p:sp>
        <p:nvSpPr>
          <p:cNvPr id="44073" name="Text Box 41">
            <a:extLst>
              <a:ext uri="{FF2B5EF4-FFF2-40B4-BE49-F238E27FC236}">
                <a16:creationId xmlns:a16="http://schemas.microsoft.com/office/drawing/2014/main" id="{1A6CD326-5C8E-47B1-9B3A-137C26E00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16350"/>
            <a:ext cx="120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Path/Route</a:t>
            </a:r>
          </a:p>
        </p:txBody>
      </p:sp>
      <p:sp>
        <p:nvSpPr>
          <p:cNvPr id="44074" name="Text Box 42">
            <a:extLst>
              <a:ext uri="{FF2B5EF4-FFF2-40B4-BE49-F238E27FC236}">
                <a16:creationId xmlns:a16="http://schemas.microsoft.com/office/drawing/2014/main" id="{5BC34A61-90D4-4D11-A319-B569A3AE7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1295400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Volume (or Flow)</a:t>
            </a:r>
          </a:p>
        </p:txBody>
      </p:sp>
      <p:sp>
        <p:nvSpPr>
          <p:cNvPr id="44075" name="Text Box 43">
            <a:extLst>
              <a:ext uri="{FF2B5EF4-FFF2-40B4-BE49-F238E27FC236}">
                <a16:creationId xmlns:a16="http://schemas.microsoft.com/office/drawing/2014/main" id="{2E7FBA1A-3880-4159-AB91-8CB99C911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295400"/>
            <a:ext cx="149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Cost (or LOS)</a:t>
            </a:r>
          </a:p>
        </p:txBody>
      </p:sp>
      <p:pic>
        <p:nvPicPr>
          <p:cNvPr id="44076" name="Picture 1">
            <a:extLst>
              <a:ext uri="{FF2B5EF4-FFF2-40B4-BE49-F238E27FC236}">
                <a16:creationId xmlns:a16="http://schemas.microsoft.com/office/drawing/2014/main" id="{98469B69-BAF8-4309-B939-E27F018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30575"/>
            <a:ext cx="194786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77" name="Text Box 39">
            <a:extLst>
              <a:ext uri="{FF2B5EF4-FFF2-40B4-BE49-F238E27FC236}">
                <a16:creationId xmlns:a16="http://schemas.microsoft.com/office/drawing/2014/main" id="{A86C4CC4-7579-4856-A9D2-AD199FECB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13288"/>
            <a:ext cx="1973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7030A0"/>
                </a:solidFill>
              </a:rPr>
              <a:t>Path-link incidence</a:t>
            </a:r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6E6C6163-E8F2-42A1-BD16-64ABF1756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14600"/>
            <a:ext cx="1998663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00B050"/>
                </a:solidFill>
              </a:rPr>
              <a:t>Demand allocation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00B050"/>
                </a:solidFill>
              </a:rPr>
              <a:t>DUE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00B050"/>
                </a:solidFill>
              </a:rPr>
              <a:t>SUE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00B050"/>
                </a:solidFill>
              </a:rPr>
              <a:t>Other</a:t>
            </a:r>
          </a:p>
        </p:txBody>
      </p:sp>
      <p:sp>
        <p:nvSpPr>
          <p:cNvPr id="48" name="Text Box 39">
            <a:extLst>
              <a:ext uri="{FF2B5EF4-FFF2-40B4-BE49-F238E27FC236}">
                <a16:creationId xmlns:a16="http://schemas.microsoft.com/office/drawing/2014/main" id="{962C219A-60F6-4523-A99B-81ED155E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451350"/>
            <a:ext cx="1890713" cy="8001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7030A0"/>
                </a:solidFill>
              </a:rPr>
              <a:t>Path cost structure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7030A0"/>
                </a:solidFill>
              </a:rPr>
              <a:t>Additive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7030A0"/>
                </a:solidFill>
              </a:rPr>
              <a:t>Non-additive</a:t>
            </a:r>
          </a:p>
        </p:txBody>
      </p:sp>
      <p:sp>
        <p:nvSpPr>
          <p:cNvPr id="49" name="Text Box 39">
            <a:extLst>
              <a:ext uri="{FF2B5EF4-FFF2-40B4-BE49-F238E27FC236}">
                <a16:creationId xmlns:a16="http://schemas.microsoft.com/office/drawing/2014/main" id="{D0366EF2-5E27-46DE-BAA3-60E67FAF9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514600"/>
            <a:ext cx="2230438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00B050"/>
                </a:solidFill>
              </a:rPr>
              <a:t>Assignment principle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00B050"/>
                </a:solidFill>
              </a:rPr>
              <a:t>Deterministic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00B050"/>
                </a:solidFill>
              </a:rPr>
              <a:t>Stochastic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400" dirty="0">
                <a:solidFill>
                  <a:srgbClr val="00B050"/>
                </a:solidFill>
              </a:rPr>
              <a:t>Other</a:t>
            </a:r>
          </a:p>
        </p:txBody>
      </p:sp>
      <p:sp>
        <p:nvSpPr>
          <p:cNvPr id="50" name="Text Box 39">
            <a:extLst>
              <a:ext uri="{FF2B5EF4-FFF2-40B4-BE49-F238E27FC236}">
                <a16:creationId xmlns:a16="http://schemas.microsoft.com/office/drawing/2014/main" id="{FEECCFF9-150F-461D-991F-48AE9B9DD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788" y="6119813"/>
            <a:ext cx="1878012" cy="7381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</a:rPr>
              <a:t>Link cost function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Separable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Non-separable</a:t>
            </a:r>
          </a:p>
        </p:txBody>
      </p:sp>
      <p:sp>
        <p:nvSpPr>
          <p:cNvPr id="51" name="Text Box 39">
            <a:extLst>
              <a:ext uri="{FF2B5EF4-FFF2-40B4-BE49-F238E27FC236}">
                <a16:creationId xmlns:a16="http://schemas.microsoft.com/office/drawing/2014/main" id="{1BBF2D52-BADD-40A4-8662-74358FFD2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1014413"/>
            <a:ext cx="1793875" cy="7381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</a:rPr>
              <a:t>Demand function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Separable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AutoNum type="arabicPeriod"/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Non-separable</a:t>
            </a:r>
          </a:p>
        </p:txBody>
      </p:sp>
      <p:sp>
        <p:nvSpPr>
          <p:cNvPr id="44083" name="Slide Number Placeholder 4">
            <a:extLst>
              <a:ext uri="{FF2B5EF4-FFF2-40B4-BE49-F238E27FC236}">
                <a16:creationId xmlns:a16="http://schemas.microsoft.com/office/drawing/2014/main" id="{A9D43589-29F7-47BA-8573-D457BD7B9F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78688" y="6259513"/>
            <a:ext cx="1524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200213-01C3-4F7F-B96D-38FB013905EA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Extensions</a:t>
            </a:r>
            <a:endParaRPr lang="en-US" altLang="en-US" sz="3200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80FD5AA-EB10-4C95-9FA6-D6FC4E7F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Multimodal transportation networks</a:t>
            </a:r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Different physical and/or virtual networks</a:t>
            </a:r>
          </a:p>
          <a:p>
            <a:pPr eaLnBrk="1" hangingPunct="1">
              <a:defRPr/>
            </a:pPr>
            <a:endParaRPr lang="en-HK" altLang="en-US" sz="2400" dirty="0"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HK" altLang="en-US" sz="2400" dirty="0" err="1">
                <a:sym typeface="Wingdings" panose="05000000000000000000" pitchFamily="2" charset="2"/>
              </a:rPr>
              <a:t>Supernetwork</a:t>
            </a:r>
            <a:r>
              <a:rPr lang="en-HK" altLang="en-US" sz="2400" dirty="0">
                <a:sym typeface="Wingdings" panose="05000000000000000000" pitchFamily="2" charset="2"/>
              </a:rPr>
              <a:t> Concept</a:t>
            </a:r>
          </a:p>
          <a:p>
            <a:pPr eaLnBrk="1" hangingPunct="1">
              <a:defRPr/>
            </a:pPr>
            <a:endParaRPr lang="en-HK" altLang="en-US" sz="2400" dirty="0"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HK" altLang="en-US" sz="2400" dirty="0">
                <a:sym typeface="Wingdings" panose="05000000000000000000" pitchFamily="2" charset="2"/>
              </a:rPr>
              <a:t>See </a:t>
            </a:r>
            <a:r>
              <a:rPr lang="en-HK" altLang="en-US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Nagurney’s</a:t>
            </a:r>
            <a:r>
              <a:rPr lang="en-HK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 Virtual </a:t>
            </a:r>
            <a:r>
              <a:rPr lang="en-HK" altLang="en-US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Center</a:t>
            </a:r>
            <a:r>
              <a:rPr lang="en-HK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 for </a:t>
            </a:r>
            <a:r>
              <a:rPr lang="en-HK" altLang="en-US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Supernetworks</a:t>
            </a:r>
            <a:endParaRPr lang="en-HK" altLang="en-US" sz="2400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HK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Applications</a:t>
            </a:r>
            <a:r>
              <a:rPr lang="en-HK" altLang="en-US" sz="2400" dirty="0">
                <a:sym typeface="Wingdings" panose="05000000000000000000" pitchFamily="2" charset="2"/>
              </a:rPr>
              <a:t>: 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decision-making, optimization, and game theory; supply chain management; critical infrastructure from transportation to electric power networks; financial networks; knowledge and social networks; energy, the environment, and sustainability; cybersecurity; Future Internet Architectures; risk management; network vulnerability, resiliency, and performance metrics; humanitarian logistics and healthcare</a:t>
            </a:r>
            <a:endParaRPr lang="en-HK" altLang="en-US" sz="1800" dirty="0">
              <a:sym typeface="Wingdings" panose="05000000000000000000" pitchFamily="2" charset="2"/>
            </a:endParaRPr>
          </a:p>
          <a:p>
            <a:pPr marL="0" indent="0" eaLnBrk="1" hangingPunct="1">
              <a:buNone/>
              <a:defRPr/>
            </a:pPr>
            <a:endParaRPr lang="en-HK" altLang="en-US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0E11F-A9DF-417D-B3F9-249CB9F70AC2}"/>
              </a:ext>
            </a:extLst>
          </p:cNvPr>
          <p:cNvSpPr txBox="1"/>
          <p:nvPr/>
        </p:nvSpPr>
        <p:spPr>
          <a:xfrm>
            <a:off x="457200" y="63362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latin typeface="+mn-lt"/>
              </a:rPr>
              <a:t>https://supernet.isenberg.umass.edu/</a:t>
            </a:r>
          </a:p>
        </p:txBody>
      </p:sp>
    </p:spTree>
    <p:extLst>
      <p:ext uri="{BB962C8B-B14F-4D97-AF65-F5344CB8AC3E}">
        <p14:creationId xmlns:p14="http://schemas.microsoft.com/office/powerpoint/2010/main" val="2845593589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1CAC85E-C45C-4444-A393-B98D1A026F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47800"/>
            <a:ext cx="9144000" cy="1609725"/>
          </a:xfrm>
        </p:spPr>
        <p:txBody>
          <a:bodyPr/>
          <a:lstStyle/>
          <a:p>
            <a:pPr eaLnBrk="1" hangingPunct="1"/>
            <a:r>
              <a:rPr lang="en-HK" altLang="en-US" sz="3600" dirty="0"/>
              <a:t>Considering Late Arrival in Multi-Class Risk-Averse Traffic Assignment Model</a:t>
            </a:r>
            <a:endParaRPr lang="en-US" altLang="en-US" sz="3600" dirty="0"/>
          </a:p>
        </p:txBody>
      </p:sp>
      <p:sp>
        <p:nvSpPr>
          <p:cNvPr id="5124" name="Slide Number Placeholder 1">
            <a:extLst>
              <a:ext uri="{FF2B5EF4-FFF2-40B4-BE49-F238E27FC236}">
                <a16:creationId xmlns:a16="http://schemas.microsoft.com/office/drawing/2014/main" id="{A03BDB2E-278F-4050-A9B2-5CC51C94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524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726B16-187B-413E-8FB2-24AD8F40972A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28" descr="POLY-A006-logoV12a.8-Pantone-foruse copy.eps">
            <a:extLst>
              <a:ext uri="{FF2B5EF4-FFF2-40B4-BE49-F238E27FC236}">
                <a16:creationId xmlns:a16="http://schemas.microsoft.com/office/drawing/2014/main" id="{52712859-080F-4859-966C-1A502E06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05450"/>
            <a:ext cx="7315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0F6EA-91E1-4F9A-9A76-BD125B30DDA9}"/>
              </a:ext>
            </a:extLst>
          </p:cNvPr>
          <p:cNvSpPr txBox="1"/>
          <p:nvPr/>
        </p:nvSpPr>
        <p:spPr>
          <a:xfrm>
            <a:off x="685800" y="3429000"/>
            <a:ext cx="739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Xu, X.,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Chen,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A., Zhou, Z., Cheng, L., 2014. A multi-class mean-excess traffic equilibrium model with elastic demand.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Journal of Advanced Transportation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48(3), 203-222.</a:t>
            </a:r>
            <a:endParaRPr lang="en-HK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>
            <a:extLst>
              <a:ext uri="{FF2B5EF4-FFF2-40B4-BE49-F238E27FC236}">
                <a16:creationId xmlns:a16="http://schemas.microsoft.com/office/drawing/2014/main" id="{845ED279-864A-4B1F-8FB6-810BEAF79A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19BDD2-7888-4719-A4D2-86975FDD66C3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82947" name="Rectangle 4">
            <a:extLst>
              <a:ext uri="{FF2B5EF4-FFF2-40B4-BE49-F238E27FC236}">
                <a16:creationId xmlns:a16="http://schemas.microsoft.com/office/drawing/2014/main" id="{B76D280C-F0B7-4A22-8847-56983797F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110537" cy="91440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What is the meaning of a multiclass traffic assignment problem with two probability choice models?</a:t>
            </a:r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8F817D1E-9AA0-4C4C-AA60-6DA21B587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75" y="1371600"/>
            <a:ext cx="5864225" cy="5029200"/>
          </a:xfrm>
        </p:spPr>
        <p:txBody>
          <a:bodyPr/>
          <a:lstStyle/>
          <a:p>
            <a:pPr>
              <a:defRPr/>
            </a:pPr>
            <a:r>
              <a:rPr lang="en-US" altLang="zh-CN" sz="2000" dirty="0">
                <a:solidFill>
                  <a:srgbClr val="0000FF"/>
                </a:solidFill>
                <a:ea typeface="SimSun" panose="02010600030101010101" pitchFamily="2" charset="-122"/>
              </a:rPr>
              <a:t>Hybrid/Latent Class </a:t>
            </a:r>
            <a:r>
              <a:rPr lang="en-US" altLang="zh-CN" sz="2000" dirty="0">
                <a:ea typeface="SimSun" panose="02010600030101010101" pitchFamily="2" charset="-122"/>
              </a:rPr>
              <a:t>(Model 1: 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Additive Form</a:t>
            </a:r>
            <a:r>
              <a:rPr lang="en-US" altLang="zh-CN" sz="2000" dirty="0">
                <a:ea typeface="SimSun" panose="02010600030101010101" pitchFamily="2" charset="-12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000" dirty="0">
              <a:ea typeface="SimSun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00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FF"/>
                </a:solidFill>
                <a:ea typeface="SimSun" panose="02010600030101010101" pitchFamily="2" charset="-122"/>
              </a:rPr>
              <a:t>Hybrid/Latent Class </a:t>
            </a:r>
            <a:r>
              <a:rPr lang="en-US" altLang="zh-CN" sz="2000" dirty="0">
                <a:ea typeface="SimSun" panose="02010600030101010101" pitchFamily="2" charset="-122"/>
              </a:rPr>
              <a:t>(Model 2: 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Multiplicative Form</a:t>
            </a:r>
            <a:r>
              <a:rPr lang="en-US" altLang="zh-CN" sz="2000" dirty="0">
                <a:ea typeface="SimSun" panose="02010600030101010101" pitchFamily="2" charset="-122"/>
              </a:rPr>
              <a:t>)</a:t>
            </a:r>
          </a:p>
          <a:p>
            <a:pPr>
              <a:defRPr/>
            </a:pP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C6826-B89D-43FD-B702-BC3DD62E3AB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95400" y="1828800"/>
            <a:ext cx="5863905" cy="91166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HK">
                <a:noFill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26F9C-E786-4D06-AE69-C863F9DB8DC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2000" y="4267200"/>
            <a:ext cx="5863905" cy="9116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HK">
                <a:noFill/>
              </a:rPr>
              <a:t> </a:t>
            </a:r>
          </a:p>
        </p:txBody>
      </p:sp>
      <p:sp>
        <p:nvSpPr>
          <p:cNvPr id="82952" name="TextBox 15">
            <a:extLst>
              <a:ext uri="{FF2B5EF4-FFF2-40B4-BE49-F238E27FC236}">
                <a16:creationId xmlns:a16="http://schemas.microsoft.com/office/drawing/2014/main" id="{68565B43-B5CA-471A-838D-E28D92D14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2575"/>
            <a:ext cx="811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Xu, X.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,</a:t>
            </a: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 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Chen, A., </a:t>
            </a:r>
            <a:r>
              <a:rPr lang="en-US" altLang="en-US" sz="1400" i="1">
                <a:ea typeface="Batang" panose="02030600000101010101" pitchFamily="18" charset="-127"/>
                <a:cs typeface="Angsana New" panose="02020603050405020304" pitchFamily="18" charset="-34"/>
              </a:rPr>
              <a:t>Kitthamkesorn, S.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, Yang, H., Lo, H.K. </a:t>
            </a:r>
            <a:r>
              <a:rPr lang="en-US" altLang="en-US" sz="1400" b="1">
                <a:ea typeface="Batang" panose="02030600000101010101" pitchFamily="18" charset="-127"/>
                <a:cs typeface="Angsana New" panose="02020603050405020304" pitchFamily="18" charset="-34"/>
              </a:rPr>
              <a:t> 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(20</a:t>
            </a:r>
            <a:r>
              <a:rPr lang="en-US" altLang="en-US" sz="1400">
                <a:ea typeface="宋体" panose="02010600030101010101" pitchFamily="2" charset="-122"/>
                <a:cs typeface="Angsana New" panose="02020603050405020304" pitchFamily="18" charset="-34"/>
              </a:rPr>
              <a:t>15</a:t>
            </a:r>
            <a:r>
              <a:rPr lang="en-US" altLang="en-US" sz="1400">
                <a:ea typeface="Batang" panose="02030600000101010101" pitchFamily="18" charset="-127"/>
                <a:cs typeface="Angsana New" panose="02020603050405020304" pitchFamily="18" charset="-34"/>
              </a:rPr>
              <a:t>) </a:t>
            </a:r>
            <a:r>
              <a:rPr lang="en-US" altLang="en-US" sz="1400">
                <a:ea typeface="Batang" panose="02030600000101010101" pitchFamily="18" charset="-127"/>
              </a:rPr>
              <a:t>Modeling absolute and relative cost differences in stochastic user equilibrium problem. </a:t>
            </a:r>
            <a:r>
              <a:rPr lang="en-US" altLang="en-US" sz="1400" i="1">
                <a:ea typeface="Batang" panose="02030600000101010101" pitchFamily="18" charset="-127"/>
              </a:rPr>
              <a:t>Transportation Research Part B</a:t>
            </a:r>
            <a:r>
              <a:rPr lang="en-US" altLang="en-US" sz="1400">
                <a:ea typeface="Batang" panose="02030600000101010101" pitchFamily="18" charset="-127"/>
              </a:rPr>
              <a:t> 81, Part 3, 686-703.</a:t>
            </a:r>
            <a:endParaRPr lang="en-HK" altLang="en-US" sz="1400">
              <a:latin typeface="Arial" panose="020B0604020202020204" pitchFamily="34" charset="0"/>
            </a:endParaRPr>
          </a:p>
        </p:txBody>
      </p:sp>
      <p:sp>
        <p:nvSpPr>
          <p:cNvPr id="82953" name="TextBox 17">
            <a:extLst>
              <a:ext uri="{FF2B5EF4-FFF2-40B4-BE49-F238E27FC236}">
                <a16:creationId xmlns:a16="http://schemas.microsoft.com/office/drawing/2014/main" id="{5D46386C-E002-4F96-B231-4B5060BCA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935288"/>
            <a:ext cx="7967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 dirty="0">
                <a:ea typeface="Batang" panose="02030600000101010101" pitchFamily="18" charset="-127"/>
                <a:cs typeface="Angsana New" panose="02020603050405020304" pitchFamily="18" charset="-34"/>
              </a:rPr>
              <a:t>Yao, J</a:t>
            </a:r>
            <a:r>
              <a:rPr lang="en-US" altLang="en-US" sz="1400" dirty="0">
                <a:ea typeface="Batang" panose="02030600000101010101" pitchFamily="18" charset="-127"/>
                <a:cs typeface="Angsana New" panose="02020603050405020304" pitchFamily="18" charset="-34"/>
              </a:rPr>
              <a:t>., Chen, A. (20</a:t>
            </a:r>
            <a:r>
              <a:rPr lang="en-US" altLang="en-US" sz="1400" dirty="0">
                <a:ea typeface="宋体" panose="02010600030101010101" pitchFamily="2" charset="-122"/>
                <a:cs typeface="Angsana New" panose="02020603050405020304" pitchFamily="18" charset="-34"/>
              </a:rPr>
              <a:t>14</a:t>
            </a:r>
            <a:r>
              <a:rPr lang="en-US" altLang="en-US" sz="1400" dirty="0">
                <a:ea typeface="Batang" panose="02030600000101010101" pitchFamily="18" charset="-127"/>
                <a:cs typeface="Angsana New" panose="02020603050405020304" pitchFamily="18" charset="-34"/>
              </a:rPr>
              <a:t>) An analysis of logit and </a:t>
            </a:r>
            <a:r>
              <a:rPr lang="en-US" altLang="en-US" sz="1400" dirty="0" err="1">
                <a:ea typeface="Batang" panose="02030600000101010101" pitchFamily="18" charset="-127"/>
                <a:cs typeface="Angsana New" panose="02020603050405020304" pitchFamily="18" charset="-34"/>
              </a:rPr>
              <a:t>weibit</a:t>
            </a:r>
            <a:r>
              <a:rPr lang="en-US" altLang="en-US" sz="1400" dirty="0">
                <a:ea typeface="Batang" panose="02030600000101010101" pitchFamily="18" charset="-127"/>
                <a:cs typeface="Angsana New" panose="02020603050405020304" pitchFamily="18" charset="-34"/>
              </a:rPr>
              <a:t> route choices in stochastic assignment paradox</a:t>
            </a:r>
            <a:r>
              <a:rPr lang="en-US" altLang="en-US" sz="1400" dirty="0">
                <a:ea typeface="宋体" panose="02010600030101010101" pitchFamily="2" charset="-122"/>
                <a:cs typeface="Angsana New" panose="02020603050405020304" pitchFamily="18" charset="-34"/>
              </a:rPr>
              <a:t>. </a:t>
            </a:r>
            <a:r>
              <a:rPr lang="en-US" altLang="en-US" sz="1400" i="1" dirty="0">
                <a:ea typeface="Batang" panose="02030600000101010101" pitchFamily="18" charset="-127"/>
                <a:cs typeface="Angsana New" panose="02020603050405020304" pitchFamily="18" charset="-34"/>
              </a:rPr>
              <a:t>Transportation Research Part B</a:t>
            </a:r>
            <a:r>
              <a:rPr lang="en-US" altLang="en-US" sz="1400" dirty="0">
                <a:ea typeface="Batang" panose="02030600000101010101" pitchFamily="18" charset="-127"/>
                <a:cs typeface="Angsana New" panose="02020603050405020304" pitchFamily="18" charset="-34"/>
              </a:rPr>
              <a:t> 69, 31-49.</a:t>
            </a:r>
            <a:endParaRPr lang="en-HK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>
            <a:extLst>
              <a:ext uri="{FF2B5EF4-FFF2-40B4-BE49-F238E27FC236}">
                <a16:creationId xmlns:a16="http://schemas.microsoft.com/office/drawing/2014/main" id="{E3237F12-1C31-4BFD-AAC0-B4C36415462C}"/>
              </a:ext>
            </a:extLst>
          </p:cNvPr>
          <p:cNvGrpSpPr>
            <a:grpSpLocks/>
          </p:cNvGrpSpPr>
          <p:nvPr/>
        </p:nvGrpSpPr>
        <p:grpSpPr bwMode="auto">
          <a:xfrm>
            <a:off x="2033588" y="1641475"/>
            <a:ext cx="6075362" cy="3578225"/>
            <a:chOff x="954" y="1541"/>
            <a:chExt cx="3827" cy="2254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A31A27B9-5F3D-4E24-BF30-769BCB575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" y="1541"/>
              <a:ext cx="3827" cy="2254"/>
            </a:xfrm>
            <a:custGeom>
              <a:avLst/>
              <a:gdLst>
                <a:gd name="T0" fmla="*/ 0 w 3505"/>
                <a:gd name="T1" fmla="*/ 0 h 2459"/>
                <a:gd name="T2" fmla="*/ 185 w 3505"/>
                <a:gd name="T3" fmla="*/ 1168 h 2459"/>
                <a:gd name="T4" fmla="*/ 687 w 3505"/>
                <a:gd name="T5" fmla="*/ 1809 h 2459"/>
                <a:gd name="T6" fmla="*/ 2040 w 3505"/>
                <a:gd name="T7" fmla="*/ 1978 h 2459"/>
                <a:gd name="T8" fmla="*/ 4179 w 3505"/>
                <a:gd name="T9" fmla="*/ 2066 h 2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5" h="2459">
                  <a:moveTo>
                    <a:pt x="0" y="0"/>
                  </a:moveTo>
                  <a:cubicBezTo>
                    <a:pt x="26" y="232"/>
                    <a:pt x="59" y="1031"/>
                    <a:pt x="155" y="1390"/>
                  </a:cubicBezTo>
                  <a:cubicBezTo>
                    <a:pt x="251" y="1749"/>
                    <a:pt x="317" y="1993"/>
                    <a:pt x="576" y="2154"/>
                  </a:cubicBezTo>
                  <a:cubicBezTo>
                    <a:pt x="835" y="2315"/>
                    <a:pt x="1223" y="2303"/>
                    <a:pt x="1711" y="2354"/>
                  </a:cubicBezTo>
                  <a:cubicBezTo>
                    <a:pt x="2199" y="2405"/>
                    <a:pt x="3131" y="2437"/>
                    <a:pt x="3505" y="2459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5500" dist="38100" dir="5400000" rotWithShape="0">
                <a:srgbClr val="000000">
                  <a:alpha val="39998"/>
                </a:srgb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24595" name="Group 23">
              <a:extLst>
                <a:ext uri="{FF2B5EF4-FFF2-40B4-BE49-F238E27FC236}">
                  <a16:creationId xmlns:a16="http://schemas.microsoft.com/office/drawing/2014/main" id="{195CD6FA-7B5B-4E77-AB98-3CE8745F2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4" y="1855"/>
              <a:ext cx="2356" cy="295"/>
              <a:chOff x="1974" y="1855"/>
              <a:chExt cx="2356" cy="295"/>
            </a:xfrm>
          </p:grpSpPr>
          <p:graphicFrame>
            <p:nvGraphicFramePr>
              <p:cNvPr id="24596" name="Object 7">
                <a:extLst>
                  <a:ext uri="{FF2B5EF4-FFF2-40B4-BE49-F238E27FC236}">
                    <a16:creationId xmlns:a16="http://schemas.microsoft.com/office/drawing/2014/main" id="{A32AE5B0-D7F3-436D-89FA-3FC72B5BC9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26" y="1855"/>
              <a:ext cx="704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698197" imgH="253890" progId="Equation.DSMT4">
                      <p:embed/>
                    </p:oleObj>
                  </mc:Choice>
                  <mc:Fallback>
                    <p:oleObj name="Equation" r:id="rId2" imgW="698197" imgH="253890" progId="Equation.DSMT4">
                      <p:embed/>
                      <p:pic>
                        <p:nvPicPr>
                          <p:cNvPr id="24596" name="Object 7">
                            <a:extLst>
                              <a:ext uri="{FF2B5EF4-FFF2-40B4-BE49-F238E27FC236}">
                                <a16:creationId xmlns:a16="http://schemas.microsoft.com/office/drawing/2014/main" id="{A32AE5B0-D7F3-436D-89FA-3FC72B5BC9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26" y="1855"/>
                            <a:ext cx="704" cy="2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597" name="Text Box 8">
                <a:extLst>
                  <a:ext uri="{FF2B5EF4-FFF2-40B4-BE49-F238E27FC236}">
                    <a16:creationId xmlns:a16="http://schemas.microsoft.com/office/drawing/2014/main" id="{1DE87BBF-59F5-4EAB-852C-70AA99107B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" y="1855"/>
                <a:ext cx="1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Power function:</a:t>
                </a:r>
                <a:endParaRPr lang="nl-NL" altLang="zh-CN" sz="2000" b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" name="Group 33">
            <a:extLst>
              <a:ext uri="{FF2B5EF4-FFF2-40B4-BE49-F238E27FC236}">
                <a16:creationId xmlns:a16="http://schemas.microsoft.com/office/drawing/2014/main" id="{09B4FB19-1BEF-4D80-B614-879CC01336BD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2961481"/>
            <a:ext cx="6762750" cy="2789237"/>
            <a:chOff x="854" y="1988"/>
            <a:chExt cx="4260" cy="1757"/>
          </a:xfrm>
        </p:grpSpPr>
        <p:sp>
          <p:nvSpPr>
            <p:cNvPr id="24591" name="Text Box 9">
              <a:extLst>
                <a:ext uri="{FF2B5EF4-FFF2-40B4-BE49-F238E27FC236}">
                  <a16:creationId xmlns:a16="http://schemas.microsoft.com/office/drawing/2014/main" id="{445831C6-D754-491A-8C7A-F018DF43A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6" y="1988"/>
              <a:ext cx="16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F57E1B"/>
                  </a:solidFill>
                  <a:ea typeface="宋体" panose="02010600030101010101" pitchFamily="2" charset="-122"/>
                </a:rPr>
                <a:t>Exponential function:</a:t>
              </a:r>
              <a:endParaRPr lang="nl-NL" altLang="zh-CN" sz="2000" b="1" dirty="0">
                <a:solidFill>
                  <a:srgbClr val="F57E1B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24592" name="Object 10">
              <a:extLst>
                <a:ext uri="{FF2B5EF4-FFF2-40B4-BE49-F238E27FC236}">
                  <a16:creationId xmlns:a16="http://schemas.microsoft.com/office/drawing/2014/main" id="{C053F7D0-3629-42A9-9D1F-C53A89B187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23" y="2000"/>
            <a:ext cx="149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27300" imgH="419100" progId="Equation.DSMT4">
                    <p:embed/>
                  </p:oleObj>
                </mc:Choice>
                <mc:Fallback>
                  <p:oleObj name="Equation" r:id="rId4" imgW="2527300" imgH="419100" progId="Equation.DSMT4">
                    <p:embed/>
                    <p:pic>
                      <p:nvPicPr>
                        <p:cNvPr id="24592" name="Object 10">
                          <a:extLst>
                            <a:ext uri="{FF2B5EF4-FFF2-40B4-BE49-F238E27FC236}">
                              <a16:creationId xmlns:a16="http://schemas.microsoft.com/office/drawing/2014/main" id="{C053F7D0-3629-42A9-9D1F-C53A89B187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3" y="2000"/>
                          <a:ext cx="1491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1727FA8-889E-437F-9327-B6067291F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000"/>
              <a:ext cx="3816" cy="1745"/>
            </a:xfrm>
            <a:custGeom>
              <a:avLst/>
              <a:gdLst>
                <a:gd name="T0" fmla="*/ 0 w 3816"/>
                <a:gd name="T1" fmla="*/ 0 h 1745"/>
                <a:gd name="T2" fmla="*/ 520 w 3816"/>
                <a:gd name="T3" fmla="*/ 942 h 1745"/>
                <a:gd name="T4" fmla="*/ 1440 w 3816"/>
                <a:gd name="T5" fmla="*/ 1468 h 1745"/>
                <a:gd name="T6" fmla="*/ 3816 w 3816"/>
                <a:gd name="T7" fmla="*/ 1745 h 17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16" h="1745">
                  <a:moveTo>
                    <a:pt x="0" y="0"/>
                  </a:moveTo>
                  <a:cubicBezTo>
                    <a:pt x="140" y="348"/>
                    <a:pt x="280" y="697"/>
                    <a:pt x="520" y="942"/>
                  </a:cubicBezTo>
                  <a:cubicBezTo>
                    <a:pt x="760" y="1187"/>
                    <a:pt x="891" y="1334"/>
                    <a:pt x="1440" y="1468"/>
                  </a:cubicBezTo>
                  <a:cubicBezTo>
                    <a:pt x="1989" y="1602"/>
                    <a:pt x="2902" y="1673"/>
                    <a:pt x="3816" y="1745"/>
                  </a:cubicBezTo>
                </a:path>
              </a:pathLst>
            </a:custGeom>
            <a:noFill/>
            <a:ln w="38100" cap="flat" cmpd="sng">
              <a:solidFill>
                <a:srgbClr val="F57E1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5500" dist="38100" dir="5400000" rotWithShape="0">
                <a:srgbClr val="000000">
                  <a:alpha val="39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1" name="Group 29">
            <a:extLst>
              <a:ext uri="{FF2B5EF4-FFF2-40B4-BE49-F238E27FC236}">
                <a16:creationId xmlns:a16="http://schemas.microsoft.com/office/drawing/2014/main" id="{0F9EF097-C942-4327-A306-7E6966C3C343}"/>
              </a:ext>
            </a:extLst>
          </p:cNvPr>
          <p:cNvGrpSpPr>
            <a:grpSpLocks/>
          </p:cNvGrpSpPr>
          <p:nvPr/>
        </p:nvGrpSpPr>
        <p:grpSpPr bwMode="auto">
          <a:xfrm>
            <a:off x="1827213" y="3659188"/>
            <a:ext cx="6804024" cy="2384425"/>
            <a:chOff x="843" y="2420"/>
            <a:chExt cx="4286" cy="1502"/>
          </a:xfrm>
        </p:grpSpPr>
        <p:grpSp>
          <p:nvGrpSpPr>
            <p:cNvPr id="24587" name="Group 25">
              <a:extLst>
                <a:ext uri="{FF2B5EF4-FFF2-40B4-BE49-F238E27FC236}">
                  <a16:creationId xmlns:a16="http://schemas.microsoft.com/office/drawing/2014/main" id="{13CCBDD3-1AF5-4E02-82E8-5AAB4657F4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5" y="2507"/>
              <a:ext cx="3124" cy="595"/>
              <a:chOff x="2005" y="2507"/>
              <a:chExt cx="3124" cy="595"/>
            </a:xfrm>
          </p:grpSpPr>
          <p:sp>
            <p:nvSpPr>
              <p:cNvPr id="24589" name="Text Box 12">
                <a:extLst>
                  <a:ext uri="{FF2B5EF4-FFF2-40B4-BE49-F238E27FC236}">
                    <a16:creationId xmlns:a16="http://schemas.microsoft.com/office/drawing/2014/main" id="{7E0FE052-2EF8-47ED-927A-A205EF3525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5" y="2507"/>
                <a:ext cx="228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1EBED4"/>
                    </a:solidFill>
                    <a:ea typeface="宋体" panose="02010600030101010101" pitchFamily="2" charset="-122"/>
                  </a:rPr>
                  <a:t>Combined (Gamma) function:</a:t>
                </a:r>
                <a:endParaRPr lang="nl-NL" altLang="zh-CN" sz="2000" b="1" dirty="0">
                  <a:solidFill>
                    <a:srgbClr val="1EBED4"/>
                  </a:solidFill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4590" name="Object 13">
                <a:extLst>
                  <a:ext uri="{FF2B5EF4-FFF2-40B4-BE49-F238E27FC236}">
                    <a16:creationId xmlns:a16="http://schemas.microsoft.com/office/drawing/2014/main" id="{36AA63E5-38D0-4A21-8944-C7C4CA2DE0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5" y="2803"/>
              <a:ext cx="1484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422400" imgH="254000" progId="Equation.DSMT4">
                      <p:embed/>
                    </p:oleObj>
                  </mc:Choice>
                  <mc:Fallback>
                    <p:oleObj name="Equation" r:id="rId6" imgW="1422400" imgH="254000" progId="Equation.DSMT4">
                      <p:embed/>
                      <p:pic>
                        <p:nvPicPr>
                          <p:cNvPr id="24590" name="Object 13">
                            <a:extLst>
                              <a:ext uri="{FF2B5EF4-FFF2-40B4-BE49-F238E27FC236}">
                                <a16:creationId xmlns:a16="http://schemas.microsoft.com/office/drawing/2014/main" id="{36AA63E5-38D0-4A21-8944-C7C4CA2DE0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5" y="2803"/>
                            <a:ext cx="1484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33202CA6-9EDF-491C-84CE-B7002D44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" y="2420"/>
              <a:ext cx="3844" cy="1502"/>
            </a:xfrm>
            <a:custGeom>
              <a:avLst/>
              <a:gdLst>
                <a:gd name="T0" fmla="*/ 0 w 2769"/>
                <a:gd name="T1" fmla="*/ 1371 h 1646"/>
                <a:gd name="T2" fmla="*/ 203 w 2769"/>
                <a:gd name="T3" fmla="*/ 388 h 1646"/>
                <a:gd name="T4" fmla="*/ 468 w 2769"/>
                <a:gd name="T5" fmla="*/ 47 h 1646"/>
                <a:gd name="T6" fmla="*/ 820 w 2769"/>
                <a:gd name="T7" fmla="*/ 102 h 1646"/>
                <a:gd name="T8" fmla="*/ 1301 w 2769"/>
                <a:gd name="T9" fmla="*/ 537 h 1646"/>
                <a:gd name="T10" fmla="*/ 1952 w 2769"/>
                <a:gd name="T11" fmla="*/ 984 h 1646"/>
                <a:gd name="T12" fmla="*/ 3171 w 2769"/>
                <a:gd name="T13" fmla="*/ 1227 h 1646"/>
                <a:gd name="T14" fmla="*/ 5336 w 2769"/>
                <a:gd name="T15" fmla="*/ 1334 h 16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69" h="1646">
                  <a:moveTo>
                    <a:pt x="0" y="1646"/>
                  </a:moveTo>
                  <a:cubicBezTo>
                    <a:pt x="32" y="1188"/>
                    <a:pt x="65" y="731"/>
                    <a:pt x="105" y="466"/>
                  </a:cubicBezTo>
                  <a:cubicBezTo>
                    <a:pt x="145" y="201"/>
                    <a:pt x="190" y="114"/>
                    <a:pt x="243" y="57"/>
                  </a:cubicBezTo>
                  <a:cubicBezTo>
                    <a:pt x="296" y="0"/>
                    <a:pt x="354" y="25"/>
                    <a:pt x="426" y="123"/>
                  </a:cubicBezTo>
                  <a:cubicBezTo>
                    <a:pt x="498" y="221"/>
                    <a:pt x="577" y="468"/>
                    <a:pt x="675" y="644"/>
                  </a:cubicBezTo>
                  <a:cubicBezTo>
                    <a:pt x="773" y="820"/>
                    <a:pt x="851" y="1043"/>
                    <a:pt x="1013" y="1181"/>
                  </a:cubicBezTo>
                  <a:cubicBezTo>
                    <a:pt x="1175" y="1319"/>
                    <a:pt x="1352" y="1404"/>
                    <a:pt x="1645" y="1474"/>
                  </a:cubicBezTo>
                  <a:cubicBezTo>
                    <a:pt x="1938" y="1544"/>
                    <a:pt x="2353" y="1573"/>
                    <a:pt x="2769" y="1602"/>
                  </a:cubicBezTo>
                </a:path>
              </a:pathLst>
            </a:custGeom>
            <a:noFill/>
            <a:ln w="38100" cap="flat" cmpd="sng">
              <a:solidFill>
                <a:srgbClr val="1EBE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5500" dist="38100" dir="5400000" rotWithShape="0">
                <a:srgbClr val="000000">
                  <a:alpha val="39998"/>
                </a:srgb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4581" name="Text Box 22">
            <a:extLst>
              <a:ext uri="{FF2B5EF4-FFF2-40B4-BE49-F238E27FC236}">
                <a16:creationId xmlns:a16="http://schemas.microsoft.com/office/drawing/2014/main" id="{4E7896E9-80B4-4C08-8AA1-D63131E6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6238876"/>
            <a:ext cx="132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Travel cost</a:t>
            </a:r>
            <a:endParaRPr lang="nl-NL" altLang="zh-CN" sz="2000">
              <a:ea typeface="宋体" panose="02010600030101010101" pitchFamily="2" charset="-122"/>
            </a:endParaRPr>
          </a:p>
        </p:txBody>
      </p:sp>
      <p:cxnSp>
        <p:nvCxnSpPr>
          <p:cNvPr id="17" name="Rechte verbindingslijn 5">
            <a:extLst>
              <a:ext uri="{FF2B5EF4-FFF2-40B4-BE49-F238E27FC236}">
                <a16:creationId xmlns:a16="http://schemas.microsoft.com/office/drawing/2014/main" id="{B1607C87-78D8-4867-84E9-8D9E81FA2FF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55763" y="1617663"/>
            <a:ext cx="0" cy="456882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 type="none"/>
          </a:ln>
          <a:effectLst>
            <a:outerShdw blurRad="65500" dist="38100" dir="5400000" rotWithShape="0">
              <a:srgbClr val="808080">
                <a:alpha val="39999"/>
              </a:srgbClr>
            </a:outerShdw>
          </a:effectLst>
        </p:spPr>
      </p:cxnSp>
      <p:cxnSp>
        <p:nvCxnSpPr>
          <p:cNvPr id="18" name="Rechte verbindingslijn 31">
            <a:extLst>
              <a:ext uri="{FF2B5EF4-FFF2-40B4-BE49-F238E27FC236}">
                <a16:creationId xmlns:a16="http://schemas.microsoft.com/office/drawing/2014/main" id="{936F141C-E88D-4A81-AB78-99D1A81F120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55763" y="6186488"/>
            <a:ext cx="683418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/>
            <a:tailEnd/>
          </a:ln>
          <a:effectLst>
            <a:outerShdw blurRad="65500" dist="38100" dir="5400000" rotWithShape="0">
              <a:srgbClr val="808080">
                <a:alpha val="39999"/>
              </a:srgbClr>
            </a:outerShdw>
          </a:effectLst>
        </p:spPr>
      </p:cxnSp>
      <p:sp>
        <p:nvSpPr>
          <p:cNvPr id="24584" name="Text Box 22">
            <a:extLst>
              <a:ext uri="{FF2B5EF4-FFF2-40B4-BE49-F238E27FC236}">
                <a16:creationId xmlns:a16="http://schemas.microsoft.com/office/drawing/2014/main" id="{350B59E2-9792-4F6B-A85C-EE229671C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1420813"/>
            <a:ext cx="1293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Travel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impedance</a:t>
            </a:r>
            <a:endParaRPr lang="nl-NL" altLang="zh-CN" sz="2000" dirty="0">
              <a:ea typeface="宋体" panose="02010600030101010101" pitchFamily="2" charset="-122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0A5C2CF8-7420-485B-80DC-F0F0160EFD4B}"/>
              </a:ext>
            </a:extLst>
          </p:cNvPr>
          <p:cNvSpPr txBox="1">
            <a:spLocks noChangeArrowheads="1"/>
          </p:cNvSpPr>
          <p:nvPr/>
        </p:nvSpPr>
        <p:spPr>
          <a:xfrm>
            <a:off x="195263" y="357188"/>
            <a:ext cx="8015287" cy="78581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3200" kern="0" dirty="0">
                <a:solidFill>
                  <a:schemeClr val="bg1"/>
                </a:solidFill>
                <a:ea typeface="宋体" panose="02010600030101010101" pitchFamily="2" charset="-122"/>
              </a:rPr>
              <a:t>Recall the Travel Impedance Functions</a:t>
            </a:r>
            <a:endParaRPr lang="zh-CN" altLang="en-US" sz="3200" kern="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4586" name="Slide Number Placeholder 4">
            <a:extLst>
              <a:ext uri="{FF2B5EF4-FFF2-40B4-BE49-F238E27FC236}">
                <a16:creationId xmlns:a16="http://schemas.microsoft.com/office/drawing/2014/main" id="{1EAA8F62-82D6-4EBF-9F6B-9DF3A16B4867}"/>
              </a:ext>
            </a:extLst>
          </p:cNvPr>
          <p:cNvSpPr txBox="1">
            <a:spLocks/>
          </p:cNvSpPr>
          <p:nvPr/>
        </p:nvSpPr>
        <p:spPr bwMode="auto">
          <a:xfrm>
            <a:off x="7124306" y="6373074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A7F847B-6FE1-46DF-A46C-BF859903A132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600" dirty="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0A5C2CF8-7420-485B-80DC-F0F0160EFD4B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304800"/>
            <a:ext cx="83820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3200" kern="0" dirty="0">
                <a:solidFill>
                  <a:schemeClr val="bg1"/>
                </a:solidFill>
                <a:ea typeface="宋体" panose="02010600030101010101" pitchFamily="2" charset="-122"/>
              </a:rPr>
              <a:t>Some Preliminary Questions?</a:t>
            </a:r>
            <a:endParaRPr lang="zh-CN" altLang="en-US" sz="3200" kern="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4586" name="Slide Number Placeholder 4">
            <a:extLst>
              <a:ext uri="{FF2B5EF4-FFF2-40B4-BE49-F238E27FC236}">
                <a16:creationId xmlns:a16="http://schemas.microsoft.com/office/drawing/2014/main" id="{1EAA8F62-82D6-4EBF-9F6B-9DF3A16B4867}"/>
              </a:ext>
            </a:extLst>
          </p:cNvPr>
          <p:cNvSpPr txBox="1">
            <a:spLocks/>
          </p:cNvSpPr>
          <p:nvPr/>
        </p:nvSpPr>
        <p:spPr bwMode="auto">
          <a:xfrm>
            <a:off x="7124306" y="6373074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A7F847B-6FE1-46DF-A46C-BF859903A132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600" dirty="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422E370C-20EB-468A-B7E2-5D51BBAEC15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371600"/>
            <a:ext cx="8267306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kern="0" dirty="0">
                <a:solidFill>
                  <a:srgbClr val="0000FF"/>
                </a:solidFill>
                <a:ea typeface="SimSun" panose="02010600030101010101" pitchFamily="2" charset="-122"/>
              </a:rPr>
              <a:t>What can we learn from different impedance functions of the trip distribution step?</a:t>
            </a:r>
            <a:endParaRPr lang="en-US" altLang="zh-CN" sz="2000" kern="0" dirty="0">
              <a:ea typeface="SimSun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000" kern="0" dirty="0">
              <a:ea typeface="SimSun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000" kern="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kern="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kern="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kern="0" dirty="0">
              <a:ea typeface="SimSun" panose="02010600030101010101" pitchFamily="2" charset="-122"/>
            </a:endParaRPr>
          </a:p>
          <a:p>
            <a:pPr>
              <a:defRPr/>
            </a:pPr>
            <a:r>
              <a:rPr lang="en-US" altLang="zh-CN" sz="2000" kern="0" dirty="0">
                <a:solidFill>
                  <a:srgbClr val="FF0000"/>
                </a:solidFill>
                <a:ea typeface="SimSun" panose="02010600030101010101" pitchFamily="2" charset="-122"/>
              </a:rPr>
              <a:t>What is the difference between the additive and multiplicative model?</a:t>
            </a:r>
            <a:endParaRPr lang="en-US" altLang="zh-CN" sz="2000" kern="0" dirty="0"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2400" kern="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860858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FDD332C-1A54-4BD4-89EA-8EE1192C34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" y="1427163"/>
            <a:ext cx="8077200" cy="160972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Multicriteria Traffic Assignment Problem</a:t>
            </a:r>
          </a:p>
        </p:txBody>
      </p:sp>
      <p:sp>
        <p:nvSpPr>
          <p:cNvPr id="7171" name="Slide Number Placeholder 1">
            <a:extLst>
              <a:ext uri="{FF2B5EF4-FFF2-40B4-BE49-F238E27FC236}">
                <a16:creationId xmlns:a16="http://schemas.microsoft.com/office/drawing/2014/main" id="{D48A717C-6774-41BA-AE2D-ED095C7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524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9C2996-A04E-4387-AA38-304FAEBE840E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Multicriteria Traffic Assignment Problem</a:t>
            </a:r>
            <a:endParaRPr lang="en-US" altLang="en-US" sz="3200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80FD5AA-EB10-4C95-9FA6-D6FC4E7F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Also known as multi-objective traffic assignment problem</a:t>
            </a:r>
          </a:p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Weighted sum approach</a:t>
            </a:r>
          </a:p>
          <a:p>
            <a:pPr lvl="1"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Weights can be flow-independent or flow-dependent</a:t>
            </a:r>
          </a:p>
          <a:p>
            <a:pPr lvl="1"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Additive or non-additive</a:t>
            </a:r>
          </a:p>
          <a:p>
            <a:pPr eaLnBrk="1" hangingPunct="1">
              <a:defRPr/>
            </a:pPr>
            <a:r>
              <a:rPr lang="en-HK" altLang="en-US" dirty="0">
                <a:sym typeface="Wingdings" panose="05000000000000000000" pitchFamily="2" charset="2"/>
              </a:rPr>
              <a:t>Pareto (or non-dominated) solutions</a:t>
            </a:r>
          </a:p>
          <a:p>
            <a:pPr eaLnBrk="1" hangingPunct="1">
              <a:defRPr/>
            </a:pPr>
            <a:endParaRPr lang="en-HK" altLang="en-US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582238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Pareto/nondominated/efficient solution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D4D4A7-10DC-4C94-B97C-1EFF9C49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648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2000" b="1" dirty="0"/>
              <a:t>Definition: </a:t>
            </a:r>
            <a:r>
              <a:rPr lang="en-US" altLang="en-US" sz="2000" dirty="0"/>
              <a:t>A solution is called Pareto optimal, if none of the objective functions can be improved without degrading some of the other objective values.</a:t>
            </a:r>
          </a:p>
          <a:p>
            <a:pPr marL="0" indent="0" algn="just">
              <a:buNone/>
            </a:pPr>
            <a:r>
              <a:rPr lang="en-US" sz="2000" b="1" dirty="0"/>
              <a:t>An example:</a:t>
            </a:r>
          </a:p>
          <a:p>
            <a:pPr marL="0" indent="0" algn="just">
              <a:buNone/>
            </a:pPr>
            <a:r>
              <a:rPr lang="en-US" sz="2000" dirty="0"/>
              <a:t>Suppose that for a bi-objective optimization problem, the feasible domain only includes solution 1, solution 2, and solution 3. </a:t>
            </a:r>
            <a:endParaRPr lang="LID4096" sz="20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BB73D-E617-4CBC-B6D0-B8E5EEF1B367}"/>
              </a:ext>
            </a:extLst>
          </p:cNvPr>
          <p:cNvSpPr txBox="1"/>
          <p:nvPr/>
        </p:nvSpPr>
        <p:spPr>
          <a:xfrm>
            <a:off x="3991850" y="4373027"/>
            <a:ext cx="113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Solution 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E074B7-D14E-4676-B57A-6868CC215D77}"/>
              </a:ext>
            </a:extLst>
          </p:cNvPr>
          <p:cNvSpPr/>
          <p:nvPr/>
        </p:nvSpPr>
        <p:spPr>
          <a:xfrm>
            <a:off x="5172852" y="3616607"/>
            <a:ext cx="3023241" cy="100244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6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653359-4B77-4AC0-B290-C6E749D51B1E}"/>
              </a:ext>
            </a:extLst>
          </p:cNvPr>
          <p:cNvSpPr/>
          <p:nvPr/>
        </p:nvSpPr>
        <p:spPr>
          <a:xfrm>
            <a:off x="5337042" y="4170724"/>
            <a:ext cx="2865615" cy="862581"/>
          </a:xfrm>
          <a:prstGeom prst="rect">
            <a:avLst/>
          </a:prstGeom>
          <a:solidFill>
            <a:srgbClr val="0E90B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65E4B-1558-4E41-84BB-EC427B8806AC}"/>
              </a:ext>
            </a:extLst>
          </p:cNvPr>
          <p:cNvCxnSpPr>
            <a:cxnSpLocks/>
          </p:cNvCxnSpPr>
          <p:nvPr/>
        </p:nvCxnSpPr>
        <p:spPr>
          <a:xfrm flipV="1">
            <a:off x="3931674" y="5867400"/>
            <a:ext cx="4278115" cy="270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F1B023-FC7D-4A19-A53C-20B19AF128C8}"/>
              </a:ext>
            </a:extLst>
          </p:cNvPr>
          <p:cNvCxnSpPr>
            <a:cxnSpLocks/>
          </p:cNvCxnSpPr>
          <p:nvPr/>
        </p:nvCxnSpPr>
        <p:spPr>
          <a:xfrm flipV="1">
            <a:off x="3921460" y="3733800"/>
            <a:ext cx="0" cy="2160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1A9671-DD5D-451D-8E20-FD2716B06195}"/>
              </a:ext>
            </a:extLst>
          </p:cNvPr>
          <p:cNvSpPr txBox="1"/>
          <p:nvPr/>
        </p:nvSpPr>
        <p:spPr>
          <a:xfrm>
            <a:off x="3117836" y="3670910"/>
            <a:ext cx="813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Obj. 2</a:t>
            </a:r>
            <a:endParaRPr lang="LID4096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66ED3B-F92A-49A6-8D49-5D61DA225716}"/>
              </a:ext>
            </a:extLst>
          </p:cNvPr>
          <p:cNvSpPr txBox="1"/>
          <p:nvPr/>
        </p:nvSpPr>
        <p:spPr>
          <a:xfrm>
            <a:off x="7505749" y="5850523"/>
            <a:ext cx="7291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Obj. 1</a:t>
            </a:r>
            <a:endParaRPr lang="LID4096" sz="1600" dirty="0"/>
          </a:p>
        </p:txBody>
      </p:sp>
      <p:sp>
        <p:nvSpPr>
          <p:cNvPr id="38" name="椭圆 69">
            <a:extLst>
              <a:ext uri="{FF2B5EF4-FFF2-40B4-BE49-F238E27FC236}">
                <a16:creationId xmlns:a16="http://schemas.microsoft.com/office/drawing/2014/main" id="{FC219EF7-91B5-487D-9086-1AD1CA0ECEF4}"/>
              </a:ext>
            </a:extLst>
          </p:cNvPr>
          <p:cNvSpPr/>
          <p:nvPr/>
        </p:nvSpPr>
        <p:spPr>
          <a:xfrm>
            <a:off x="5142322" y="4591196"/>
            <a:ext cx="63433" cy="610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1" name="椭圆 69">
            <a:extLst>
              <a:ext uri="{FF2B5EF4-FFF2-40B4-BE49-F238E27FC236}">
                <a16:creationId xmlns:a16="http://schemas.microsoft.com/office/drawing/2014/main" id="{F8362C0F-A4C6-4BA2-80AB-96F6596F8080}"/>
              </a:ext>
            </a:extLst>
          </p:cNvPr>
          <p:cNvSpPr/>
          <p:nvPr/>
        </p:nvSpPr>
        <p:spPr>
          <a:xfrm>
            <a:off x="6390731" y="4411915"/>
            <a:ext cx="63433" cy="610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2" name="椭圆 69">
            <a:extLst>
              <a:ext uri="{FF2B5EF4-FFF2-40B4-BE49-F238E27FC236}">
                <a16:creationId xmlns:a16="http://schemas.microsoft.com/office/drawing/2014/main" id="{C7D77D5B-61B3-420F-929D-52F93C998279}"/>
              </a:ext>
            </a:extLst>
          </p:cNvPr>
          <p:cNvSpPr/>
          <p:nvPr/>
        </p:nvSpPr>
        <p:spPr>
          <a:xfrm>
            <a:off x="5298193" y="4992435"/>
            <a:ext cx="63433" cy="610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5571FE-0260-4A3D-99A1-9E7D45B23C70}"/>
              </a:ext>
            </a:extLst>
          </p:cNvPr>
          <p:cNvSpPr txBox="1"/>
          <p:nvPr/>
        </p:nvSpPr>
        <p:spPr>
          <a:xfrm>
            <a:off x="5256944" y="4994717"/>
            <a:ext cx="1133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Solution 2</a:t>
            </a:r>
            <a:endParaRPr lang="LID4096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7886A2-8ACC-4026-8964-ADAC2A7D9D68}"/>
              </a:ext>
            </a:extLst>
          </p:cNvPr>
          <p:cNvSpPr txBox="1"/>
          <p:nvPr/>
        </p:nvSpPr>
        <p:spPr>
          <a:xfrm>
            <a:off x="6429972" y="4265097"/>
            <a:ext cx="11593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Solution 3</a:t>
            </a:r>
            <a:endParaRPr lang="LID4096" sz="16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4643DA8-EDFC-4371-B6CD-889816B022BE}"/>
              </a:ext>
            </a:extLst>
          </p:cNvPr>
          <p:cNvCxnSpPr>
            <a:cxnSpLocks/>
          </p:cNvCxnSpPr>
          <p:nvPr/>
        </p:nvCxnSpPr>
        <p:spPr>
          <a:xfrm flipV="1">
            <a:off x="5172850" y="3601044"/>
            <a:ext cx="2" cy="98423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DA1D892-9BB5-4F73-B633-17E534F8E8FC}"/>
              </a:ext>
            </a:extLst>
          </p:cNvPr>
          <p:cNvCxnSpPr>
            <a:cxnSpLocks/>
          </p:cNvCxnSpPr>
          <p:nvPr/>
        </p:nvCxnSpPr>
        <p:spPr>
          <a:xfrm flipH="1">
            <a:off x="5205755" y="4613997"/>
            <a:ext cx="2990338" cy="178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1CB05E-A7EB-4A80-912A-10140BF6C6DF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329910" y="4180877"/>
            <a:ext cx="7130" cy="811558"/>
          </a:xfrm>
          <a:prstGeom prst="line">
            <a:avLst/>
          </a:prstGeom>
          <a:ln w="12700">
            <a:solidFill>
              <a:srgbClr val="0E9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9AC032-9573-4037-AC79-95086FD3563D}"/>
              </a:ext>
            </a:extLst>
          </p:cNvPr>
          <p:cNvCxnSpPr>
            <a:cxnSpLocks/>
          </p:cNvCxnSpPr>
          <p:nvPr/>
        </p:nvCxnSpPr>
        <p:spPr>
          <a:xfrm flipH="1">
            <a:off x="5337042" y="5036682"/>
            <a:ext cx="2872747" cy="0"/>
          </a:xfrm>
          <a:prstGeom prst="line">
            <a:avLst/>
          </a:prstGeom>
          <a:ln w="12700">
            <a:solidFill>
              <a:srgbClr val="0E9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E87D97A-7D9D-441C-B1B5-1970B3C6C723}"/>
              </a:ext>
            </a:extLst>
          </p:cNvPr>
          <p:cNvSpPr txBox="1"/>
          <p:nvPr/>
        </p:nvSpPr>
        <p:spPr>
          <a:xfrm>
            <a:off x="5186528" y="3832170"/>
            <a:ext cx="3023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Dominated area by solution 1</a:t>
            </a:r>
            <a:endParaRPr lang="LID4096" sz="16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A1D6D-02DA-49CD-A80C-1564345C2276}"/>
              </a:ext>
            </a:extLst>
          </p:cNvPr>
          <p:cNvSpPr txBox="1"/>
          <p:nvPr/>
        </p:nvSpPr>
        <p:spPr>
          <a:xfrm>
            <a:off x="5159858" y="4678375"/>
            <a:ext cx="3023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E90B8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Dominated area by </a:t>
            </a:r>
            <a:r>
              <a:rPr lang="en-US" sz="1600" dirty="0">
                <a:solidFill>
                  <a:srgbClr val="0E90B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2</a:t>
            </a:r>
            <a:endParaRPr lang="LID4096" sz="1600" dirty="0">
              <a:solidFill>
                <a:srgbClr val="0E90B8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35972B2-03BA-4B2F-BE69-83C1CB49FA1E}"/>
              </a:ext>
            </a:extLst>
          </p:cNvPr>
          <p:cNvSpPr txBox="1"/>
          <p:nvPr/>
        </p:nvSpPr>
        <p:spPr>
          <a:xfrm>
            <a:off x="579029" y="4093159"/>
            <a:ext cx="28663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latin typeface="+mj-lt"/>
              </a:rPr>
              <a:t>Pareto solutions:</a:t>
            </a:r>
          </a:p>
          <a:p>
            <a:pPr marL="0" indent="0" algn="just">
              <a:buNone/>
            </a:pPr>
            <a:r>
              <a:rPr lang="en-US" sz="2000" dirty="0">
                <a:latin typeface="+mj-lt"/>
              </a:rPr>
              <a:t>Solution 1 and solution 2</a:t>
            </a:r>
          </a:p>
          <a:p>
            <a:pPr marL="0" indent="0" algn="just">
              <a:buNone/>
            </a:pPr>
            <a:endParaRPr lang="en-US" sz="2000" dirty="0">
              <a:latin typeface="+mj-lt"/>
            </a:endParaRPr>
          </a:p>
          <a:p>
            <a:pPr marL="0" indent="0" algn="just">
              <a:buNone/>
            </a:pPr>
            <a:r>
              <a:rPr lang="en-US" sz="2000" dirty="0">
                <a:latin typeface="+mj-lt"/>
              </a:rPr>
              <a:t>Dominated solution:</a:t>
            </a:r>
          </a:p>
          <a:p>
            <a:pPr marL="0" indent="0" algn="just">
              <a:buNone/>
            </a:pPr>
            <a:r>
              <a:rPr lang="en-US" sz="2000" dirty="0">
                <a:latin typeface="+mj-lt"/>
              </a:rPr>
              <a:t>Solution 3</a:t>
            </a:r>
            <a:endParaRPr lang="LID4096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950799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Approaches for multi-objective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ED4D4A7-10DC-4C94-B97C-1EFF9C49C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34400" cy="46482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altLang="en-US" dirty="0"/>
                  <a:t>Weighted sum method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dirty="0"/>
                  <a:t>-constraint method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ED4D4A7-10DC-4C94-B97C-1EFF9C49C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34400" cy="4648200"/>
              </a:xfrm>
              <a:blipFill>
                <a:blip r:embed="rId2"/>
                <a:stretch>
                  <a:fillRect l="-1071" t="-183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885796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Weighted sum approach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D4D4A7-10DC-4C94-B97C-1EFF9C49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648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Scale the objective functions</a:t>
            </a:r>
          </a:p>
          <a:p>
            <a:pPr>
              <a:defRPr/>
            </a:pPr>
            <a:endParaRPr lang="en-US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9D019D-4417-4D1C-86B4-5DB39DB1C98B}"/>
              </a:ext>
            </a:extLst>
          </p:cNvPr>
          <p:cNvSpPr/>
          <p:nvPr/>
        </p:nvSpPr>
        <p:spPr>
          <a:xfrm>
            <a:off x="2912309" y="3118366"/>
            <a:ext cx="3695700" cy="1600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B5F08C-473B-48A5-81AD-204ADAF87752}"/>
              </a:ext>
            </a:extLst>
          </p:cNvPr>
          <p:cNvCxnSpPr>
            <a:cxnSpLocks/>
          </p:cNvCxnSpPr>
          <p:nvPr/>
        </p:nvCxnSpPr>
        <p:spPr>
          <a:xfrm>
            <a:off x="1769309" y="5290065"/>
            <a:ext cx="510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A7B990-265F-4306-84D3-2ABADADAA4BD}"/>
              </a:ext>
            </a:extLst>
          </p:cNvPr>
          <p:cNvCxnSpPr>
            <a:cxnSpLocks/>
          </p:cNvCxnSpPr>
          <p:nvPr/>
        </p:nvCxnSpPr>
        <p:spPr>
          <a:xfrm flipV="1">
            <a:off x="1769309" y="2775465"/>
            <a:ext cx="0" cy="2514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90F74E-67EF-461A-9959-DFCFE0D74305}"/>
              </a:ext>
            </a:extLst>
          </p:cNvPr>
          <p:cNvCxnSpPr>
            <a:cxnSpLocks/>
          </p:cNvCxnSpPr>
          <p:nvPr/>
        </p:nvCxnSpPr>
        <p:spPr>
          <a:xfrm>
            <a:off x="2150309" y="2623065"/>
            <a:ext cx="533400" cy="2286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4F9A5F-16BD-49C2-9C78-9E44AB01A9A4}"/>
              </a:ext>
            </a:extLst>
          </p:cNvPr>
          <p:cNvCxnSpPr>
            <a:cxnSpLocks/>
          </p:cNvCxnSpPr>
          <p:nvPr/>
        </p:nvCxnSpPr>
        <p:spPr>
          <a:xfrm flipV="1">
            <a:off x="3674309" y="4778891"/>
            <a:ext cx="3187700" cy="33654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E86524-BBFA-4D16-84A0-7D9737833DC8}"/>
              </a:ext>
            </a:extLst>
          </p:cNvPr>
          <p:cNvSpPr txBox="1"/>
          <p:nvPr/>
        </p:nvSpPr>
        <p:spPr>
          <a:xfrm rot="16200000">
            <a:off x="728189" y="3331744"/>
            <a:ext cx="16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Value of obj. 2</a:t>
            </a:r>
            <a:endParaRPr lang="LID4096" dirty="0">
              <a:latin typeface="Cambria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868B0-EDC8-4154-9489-F33C4B427CCB}"/>
              </a:ext>
            </a:extLst>
          </p:cNvPr>
          <p:cNvSpPr txBox="1"/>
          <p:nvPr/>
        </p:nvSpPr>
        <p:spPr>
          <a:xfrm>
            <a:off x="5257800" y="5334000"/>
            <a:ext cx="16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Value of obj. 1</a:t>
            </a:r>
            <a:endParaRPr lang="LID4096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449D8-C371-40D8-A79F-5067F4DE2959}"/>
                  </a:ext>
                </a:extLst>
              </p:cNvPr>
              <p:cNvSpPr txBox="1"/>
              <p:nvPr/>
            </p:nvSpPr>
            <p:spPr>
              <a:xfrm>
                <a:off x="2185609" y="2480230"/>
                <a:ext cx="76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0449D8-C371-40D8-A79F-5067F4DE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09" y="2480230"/>
                <a:ext cx="764184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E2B37E-D6E1-4682-8BC1-D1FE59DFB8F7}"/>
              </a:ext>
            </a:extLst>
          </p:cNvPr>
          <p:cNvCxnSpPr>
            <a:cxnSpLocks/>
          </p:cNvCxnSpPr>
          <p:nvPr/>
        </p:nvCxnSpPr>
        <p:spPr>
          <a:xfrm>
            <a:off x="2332623" y="2899190"/>
            <a:ext cx="1081335" cy="21241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8DE362-26EC-4EEA-83BD-3E875C616D10}"/>
              </a:ext>
            </a:extLst>
          </p:cNvPr>
          <p:cNvCxnSpPr>
            <a:cxnSpLocks/>
          </p:cNvCxnSpPr>
          <p:nvPr/>
        </p:nvCxnSpPr>
        <p:spPr>
          <a:xfrm>
            <a:off x="2598558" y="4122337"/>
            <a:ext cx="2539426" cy="11030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30CAA-F90B-49BE-86BF-6983A4E4D664}"/>
              </a:ext>
            </a:extLst>
          </p:cNvPr>
          <p:cNvCxnSpPr>
            <a:cxnSpLocks/>
          </p:cNvCxnSpPr>
          <p:nvPr/>
        </p:nvCxnSpPr>
        <p:spPr>
          <a:xfrm>
            <a:off x="2743265" y="4620770"/>
            <a:ext cx="3492888" cy="21209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CA3F6BE-B098-4D8D-AB24-24FDC6A7944D}"/>
              </a:ext>
            </a:extLst>
          </p:cNvPr>
          <p:cNvSpPr txBox="1"/>
          <p:nvPr/>
        </p:nvSpPr>
        <p:spPr>
          <a:xfrm>
            <a:off x="4083510" y="3628238"/>
            <a:ext cx="18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Feasible domain</a:t>
            </a:r>
            <a:endParaRPr lang="LID4096" dirty="0">
              <a:latin typeface="Cambria" panose="020405030504060302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556966-F4A9-4E8A-9070-016CA5A0409A}"/>
              </a:ext>
            </a:extLst>
          </p:cNvPr>
          <p:cNvCxnSpPr>
            <a:cxnSpLocks/>
          </p:cNvCxnSpPr>
          <p:nvPr/>
        </p:nvCxnSpPr>
        <p:spPr>
          <a:xfrm flipV="1">
            <a:off x="4701311" y="2470947"/>
            <a:ext cx="584946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ECA523-5E06-4127-8510-7ACA8A952272}"/>
                  </a:ext>
                </a:extLst>
              </p:cNvPr>
              <p:cNvSpPr txBox="1"/>
              <p:nvPr/>
            </p:nvSpPr>
            <p:spPr>
              <a:xfrm>
                <a:off x="5289027" y="2147783"/>
                <a:ext cx="24894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Weighted sum function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ECA523-5E06-4127-8510-7ACA8A952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027" y="2147783"/>
                <a:ext cx="2489470" cy="646331"/>
              </a:xfrm>
              <a:prstGeom prst="rect">
                <a:avLst/>
              </a:prstGeom>
              <a:blipFill>
                <a:blip r:embed="rId3"/>
                <a:stretch>
                  <a:fillRect l="-2206" t="-5660" r="-490" b="-849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44D4E6-BC98-4830-903F-19163A11F239}"/>
                  </a:ext>
                </a:extLst>
              </p:cNvPr>
              <p:cNvSpPr txBox="1"/>
              <p:nvPr/>
            </p:nvSpPr>
            <p:spPr>
              <a:xfrm>
                <a:off x="6778110" y="4533900"/>
                <a:ext cx="769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44D4E6-BC98-4830-903F-19163A11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10" y="4533900"/>
                <a:ext cx="76950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91">
            <a:extLst>
              <a:ext uri="{FF2B5EF4-FFF2-40B4-BE49-F238E27FC236}">
                <a16:creationId xmlns:a16="http://schemas.microsoft.com/office/drawing/2014/main" id="{A28C86C7-5DF7-4BEA-AAD3-6B97517F31C9}"/>
              </a:ext>
            </a:extLst>
          </p:cNvPr>
          <p:cNvSpPr/>
          <p:nvPr/>
        </p:nvSpPr>
        <p:spPr>
          <a:xfrm>
            <a:off x="2923035" y="4053792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54" name="Oval 91">
            <a:extLst>
              <a:ext uri="{FF2B5EF4-FFF2-40B4-BE49-F238E27FC236}">
                <a16:creationId xmlns:a16="http://schemas.microsoft.com/office/drawing/2014/main" id="{E8738CE4-F60E-49B8-8788-DD4B6B8E5B22}"/>
              </a:ext>
            </a:extLst>
          </p:cNvPr>
          <p:cNvSpPr/>
          <p:nvPr/>
        </p:nvSpPr>
        <p:spPr>
          <a:xfrm>
            <a:off x="3413958" y="4449201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55" name="Oval 91">
            <a:extLst>
              <a:ext uri="{FF2B5EF4-FFF2-40B4-BE49-F238E27FC236}">
                <a16:creationId xmlns:a16="http://schemas.microsoft.com/office/drawing/2014/main" id="{3D98B7D5-81F3-4BFD-8231-A4F6472F8D02}"/>
              </a:ext>
            </a:extLst>
          </p:cNvPr>
          <p:cNvSpPr/>
          <p:nvPr/>
        </p:nvSpPr>
        <p:spPr>
          <a:xfrm>
            <a:off x="4483981" y="4687544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64" name="Oval 91">
            <a:extLst>
              <a:ext uri="{FF2B5EF4-FFF2-40B4-BE49-F238E27FC236}">
                <a16:creationId xmlns:a16="http://schemas.microsoft.com/office/drawing/2014/main" id="{4A8FBCE8-9806-4A93-ADDB-E6332DCF0409}"/>
              </a:ext>
            </a:extLst>
          </p:cNvPr>
          <p:cNvSpPr/>
          <p:nvPr/>
        </p:nvSpPr>
        <p:spPr>
          <a:xfrm>
            <a:off x="4971535" y="2851948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EDDD5A-4EE5-4979-A058-4C0B8361D463}"/>
              </a:ext>
            </a:extLst>
          </p:cNvPr>
          <p:cNvSpPr txBox="1"/>
          <p:nvPr/>
        </p:nvSpPr>
        <p:spPr>
          <a:xfrm>
            <a:off x="5303492" y="2705100"/>
            <a:ext cx="257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Pareto solution</a:t>
            </a:r>
            <a:endParaRPr lang="LID4096" dirty="0">
              <a:latin typeface="Cambria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6108B33-BD65-4470-B296-5A71C5166777}"/>
              </a:ext>
            </a:extLst>
          </p:cNvPr>
          <p:cNvSpPr txBox="1"/>
          <p:nvPr/>
        </p:nvSpPr>
        <p:spPr>
          <a:xfrm>
            <a:off x="515112" y="55812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b="1" dirty="0"/>
              <a:t>Problem: scaling problem.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1206103129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>
            <a:extLst>
              <a:ext uri="{FF2B5EF4-FFF2-40B4-BE49-F238E27FC236}">
                <a16:creationId xmlns:a16="http://schemas.microsoft.com/office/drawing/2014/main" id="{B7F3B0EF-21C1-4964-BB25-E274A1E2C0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A36A4E-A694-40A7-BD95-E489EF6C6F2C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F4AE32D-A99E-4F54-84D2-5A1A86DFA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015288" cy="914400"/>
          </a:xfrm>
        </p:spPr>
        <p:txBody>
          <a:bodyPr/>
          <a:lstStyle/>
          <a:p>
            <a:pPr eaLnBrk="1" hangingPunct="1"/>
            <a:r>
              <a:rPr lang="en-US" altLang="en-US" sz="2800"/>
              <a:t>Deterministic User Equilibrium: Mathematical Programming (MP) Formulation for Elastic Demand</a:t>
            </a:r>
          </a:p>
        </p:txBody>
      </p:sp>
      <p:graphicFrame>
        <p:nvGraphicFramePr>
          <p:cNvPr id="50180" name="Object 4">
            <a:extLst>
              <a:ext uri="{FF2B5EF4-FFF2-40B4-BE49-F238E27FC236}">
                <a16:creationId xmlns:a16="http://schemas.microsoft.com/office/drawing/2014/main" id="{C8DCB6EB-2240-403E-A1A5-084A2ABD21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00200"/>
          <a:ext cx="51816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882900" imgH="406400" progId="Equation.3">
                  <p:embed/>
                </p:oleObj>
              </mc:Choice>
              <mc:Fallback>
                <p:oleObj r:id="rId2" imgW="2882900" imgH="406400" progId="Equation.3">
                  <p:embed/>
                  <p:pic>
                    <p:nvPicPr>
                      <p:cNvPr id="50180" name="Object 4">
                        <a:extLst>
                          <a:ext uri="{FF2B5EF4-FFF2-40B4-BE49-F238E27FC236}">
                            <a16:creationId xmlns:a16="http://schemas.microsoft.com/office/drawing/2014/main" id="{C8DCB6EB-2240-403E-A1A5-084A2ABD21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00200"/>
                        <a:ext cx="518160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>
            <a:extLst>
              <a:ext uri="{FF2B5EF4-FFF2-40B4-BE49-F238E27FC236}">
                <a16:creationId xmlns:a16="http://schemas.microsoft.com/office/drawing/2014/main" id="{0F41ACD1-5D45-4B0E-8EC9-C49F3F9548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078163"/>
          <a:ext cx="30480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59866" imgH="380835" progId="Equation.DSMT4">
                  <p:embed/>
                </p:oleObj>
              </mc:Choice>
              <mc:Fallback>
                <p:oleObj r:id="rId4" imgW="1459866" imgH="380835" progId="Equation.DSMT4">
                  <p:embed/>
                  <p:pic>
                    <p:nvPicPr>
                      <p:cNvPr id="50181" name="Object 5">
                        <a:extLst>
                          <a:ext uri="{FF2B5EF4-FFF2-40B4-BE49-F238E27FC236}">
                            <a16:creationId xmlns:a16="http://schemas.microsoft.com/office/drawing/2014/main" id="{0F41ACD1-5D45-4B0E-8EC9-C49F3F9548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78163"/>
                        <a:ext cx="30480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>
            <a:extLst>
              <a:ext uri="{FF2B5EF4-FFF2-40B4-BE49-F238E27FC236}">
                <a16:creationId xmlns:a16="http://schemas.microsoft.com/office/drawing/2014/main" id="{33625F0D-14CA-4950-9F61-B77EAF6935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287963"/>
          <a:ext cx="35814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586811" imgH="253890" progId="Equation.DSMT4">
                  <p:embed/>
                </p:oleObj>
              </mc:Choice>
              <mc:Fallback>
                <p:oleObj r:id="rId6" imgW="1586811" imgH="253890" progId="Equation.DSMT4">
                  <p:embed/>
                  <p:pic>
                    <p:nvPicPr>
                      <p:cNvPr id="50182" name="Object 6">
                        <a:extLst>
                          <a:ext uri="{FF2B5EF4-FFF2-40B4-BE49-F238E27FC236}">
                            <a16:creationId xmlns:a16="http://schemas.microsoft.com/office/drawing/2014/main" id="{33625F0D-14CA-4950-9F61-B77EAF6935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287963"/>
                        <a:ext cx="358140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Text Box 7">
            <a:extLst>
              <a:ext uri="{FF2B5EF4-FFF2-40B4-BE49-F238E27FC236}">
                <a16:creationId xmlns:a16="http://schemas.microsoft.com/office/drawing/2014/main" id="{6DECA87E-A35F-40A6-BB89-1CC0CC626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63788"/>
            <a:ext cx="1493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Subject to:</a:t>
            </a:r>
          </a:p>
        </p:txBody>
      </p:sp>
      <p:sp>
        <p:nvSpPr>
          <p:cNvPr id="50184" name="AutoShape 8">
            <a:extLst>
              <a:ext uri="{FF2B5EF4-FFF2-40B4-BE49-F238E27FC236}">
                <a16:creationId xmlns:a16="http://schemas.microsoft.com/office/drawing/2014/main" id="{8528F0DA-D678-4E96-BB0E-FD8CF482DCC6}"/>
              </a:ext>
            </a:extLst>
          </p:cNvPr>
          <p:cNvSpPr>
            <a:spLocks/>
          </p:cNvSpPr>
          <p:nvPr/>
        </p:nvSpPr>
        <p:spPr bwMode="auto">
          <a:xfrm>
            <a:off x="4114800" y="2895600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E86EA263-CAF4-4E0A-96B0-0E30BF33F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2754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Travel Demand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Conservation Constraints</a:t>
            </a:r>
          </a:p>
        </p:txBody>
      </p:sp>
      <p:sp>
        <p:nvSpPr>
          <p:cNvPr id="50186" name="AutoShape 10">
            <a:extLst>
              <a:ext uri="{FF2B5EF4-FFF2-40B4-BE49-F238E27FC236}">
                <a16:creationId xmlns:a16="http://schemas.microsoft.com/office/drawing/2014/main" id="{CC15A714-B2B6-4DD4-B1B3-EC1ACFB74CD7}"/>
              </a:ext>
            </a:extLst>
          </p:cNvPr>
          <p:cNvSpPr>
            <a:spLocks/>
          </p:cNvSpPr>
          <p:nvPr/>
        </p:nvSpPr>
        <p:spPr bwMode="auto">
          <a:xfrm>
            <a:off x="4419600" y="3840163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7" name="Text Box 11">
            <a:extLst>
              <a:ext uri="{FF2B5EF4-FFF2-40B4-BE49-F238E27FC236}">
                <a16:creationId xmlns:a16="http://schemas.microsoft.com/office/drawing/2014/main" id="{EE2DE565-D378-46DC-B05C-F2748077A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68763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Defintional Constraints</a:t>
            </a:r>
          </a:p>
        </p:txBody>
      </p:sp>
      <p:sp>
        <p:nvSpPr>
          <p:cNvPr id="50188" name="AutoShape 12">
            <a:extLst>
              <a:ext uri="{FF2B5EF4-FFF2-40B4-BE49-F238E27FC236}">
                <a16:creationId xmlns:a16="http://schemas.microsoft.com/office/drawing/2014/main" id="{EA135E97-A936-4275-92B1-47AAC1607A4C}"/>
              </a:ext>
            </a:extLst>
          </p:cNvPr>
          <p:cNvSpPr>
            <a:spLocks/>
          </p:cNvSpPr>
          <p:nvPr/>
        </p:nvSpPr>
        <p:spPr bwMode="auto">
          <a:xfrm>
            <a:off x="4495800" y="4754563"/>
            <a:ext cx="304800" cy="990600"/>
          </a:xfrm>
          <a:prstGeom prst="rightBrace">
            <a:avLst>
              <a:gd name="adj1" fmla="val 2708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9" name="Text Box 13">
            <a:extLst>
              <a:ext uri="{FF2B5EF4-FFF2-40B4-BE49-F238E27FC236}">
                <a16:creationId xmlns:a16="http://schemas.microsoft.com/office/drawing/2014/main" id="{FB271646-7303-488D-8DA7-6CD52A431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059363"/>
            <a:ext cx="293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Non-negativity Constraints</a:t>
            </a:r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9BE6F108-BCAD-4554-868B-DB259239FE20}"/>
              </a:ext>
            </a:extLst>
          </p:cNvPr>
          <p:cNvSpPr>
            <a:spLocks/>
          </p:cNvSpPr>
          <p:nvPr/>
        </p:nvSpPr>
        <p:spPr bwMode="auto">
          <a:xfrm>
            <a:off x="5791200" y="1631950"/>
            <a:ext cx="304800" cy="762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70EC58A5-47C5-4F34-8574-335BC5109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1676400"/>
            <a:ext cx="3063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User Equilibrium Objective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FF"/>
                </a:solidFill>
              </a:rPr>
              <a:t>for Elastic Travel Demand</a:t>
            </a:r>
          </a:p>
        </p:txBody>
      </p:sp>
      <p:graphicFrame>
        <p:nvGraphicFramePr>
          <p:cNvPr id="50192" name="Object 18">
            <a:extLst>
              <a:ext uri="{FF2B5EF4-FFF2-40B4-BE49-F238E27FC236}">
                <a16:creationId xmlns:a16="http://schemas.microsoft.com/office/drawing/2014/main" id="{516F62CC-BB49-4A0B-919E-57C50EC7B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840163"/>
          <a:ext cx="35052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38300" imgH="381000" progId="Equation.DSMT4">
                  <p:embed/>
                </p:oleObj>
              </mc:Choice>
              <mc:Fallback>
                <p:oleObj r:id="rId8" imgW="1638300" imgH="381000" progId="Equation.DSMT4">
                  <p:embed/>
                  <p:pic>
                    <p:nvPicPr>
                      <p:cNvPr id="50192" name="Object 18">
                        <a:extLst>
                          <a:ext uri="{FF2B5EF4-FFF2-40B4-BE49-F238E27FC236}">
                            <a16:creationId xmlns:a16="http://schemas.microsoft.com/office/drawing/2014/main" id="{516F62CC-BB49-4A0B-919E-57C50EC7B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40163"/>
                        <a:ext cx="35052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3" name="Object 19">
            <a:extLst>
              <a:ext uri="{FF2B5EF4-FFF2-40B4-BE49-F238E27FC236}">
                <a16:creationId xmlns:a16="http://schemas.microsoft.com/office/drawing/2014/main" id="{0E66D2E3-98C3-4AC1-AE05-7C832CA49A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4678363"/>
          <a:ext cx="32766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08100" imgH="241300" progId="Equation.3">
                  <p:embed/>
                </p:oleObj>
              </mc:Choice>
              <mc:Fallback>
                <p:oleObj name="Equation" r:id="rId10" imgW="1308100" imgH="241300" progId="Equation.3">
                  <p:embed/>
                  <p:pic>
                    <p:nvPicPr>
                      <p:cNvPr id="50193" name="Object 19">
                        <a:extLst>
                          <a:ext uri="{FF2B5EF4-FFF2-40B4-BE49-F238E27FC236}">
                            <a16:creationId xmlns:a16="http://schemas.microsoft.com/office/drawing/2014/main" id="{0E66D2E3-98C3-4AC1-AE05-7C832CA49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78363"/>
                        <a:ext cx="32766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4" name="Text Box 11">
            <a:extLst>
              <a:ext uri="{FF2B5EF4-FFF2-40B4-BE49-F238E27FC236}">
                <a16:creationId xmlns:a16="http://schemas.microsoft.com/office/drawing/2014/main" id="{A633186F-AED7-4847-97D0-2E18630D0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65863"/>
            <a:ext cx="8143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Q: What are the main differences compared to the fixed demand formulation?</a:t>
            </a:r>
          </a:p>
        </p:txBody>
      </p:sp>
      <p:pic>
        <p:nvPicPr>
          <p:cNvPr id="50195" name="Picture 1">
            <a:extLst>
              <a:ext uri="{FF2B5EF4-FFF2-40B4-BE49-F238E27FC236}">
                <a16:creationId xmlns:a16="http://schemas.microsoft.com/office/drawing/2014/main" id="{FD3B4F34-ACC0-4974-A64E-CDA749BF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-14288"/>
            <a:ext cx="112395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46" name="Title 5">
                <a:extLst>
                  <a:ext uri="{FF2B5EF4-FFF2-40B4-BE49-F238E27FC236}">
                    <a16:creationId xmlns:a16="http://schemas.microsoft.com/office/drawing/2014/main" id="{8462E080-F99C-4E05-BF75-B49C47A2078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HK" altLang="en-US" sz="3200" dirty="0"/>
                  <a:t>-constraint approach</a:t>
                </a:r>
              </a:p>
            </p:txBody>
          </p:sp>
        </mc:Choice>
        <mc:Fallback>
          <p:sp>
            <p:nvSpPr>
              <p:cNvPr id="6146" name="Title 5">
                <a:extLst>
                  <a:ext uri="{FF2B5EF4-FFF2-40B4-BE49-F238E27FC236}">
                    <a16:creationId xmlns:a16="http://schemas.microsoft.com/office/drawing/2014/main" id="{8462E080-F99C-4E05-BF75-B49C47A20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1">
            <a:extLst>
              <a:ext uri="{FF2B5EF4-FFF2-40B4-BE49-F238E27FC236}">
                <a16:creationId xmlns:a16="http://schemas.microsoft.com/office/drawing/2014/main" id="{6B8921AB-7525-46C9-BB4C-B87F0F8A80CC}"/>
              </a:ext>
            </a:extLst>
          </p:cNvPr>
          <p:cNvSpPr/>
          <p:nvPr/>
        </p:nvSpPr>
        <p:spPr>
          <a:xfrm>
            <a:off x="1317948" y="2362201"/>
            <a:ext cx="3177852" cy="2856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015428-39F8-4680-8FB3-A0C260A76F05}"/>
              </a:ext>
            </a:extLst>
          </p:cNvPr>
          <p:cNvCxnSpPr>
            <a:cxnSpLocks/>
          </p:cNvCxnSpPr>
          <p:nvPr/>
        </p:nvCxnSpPr>
        <p:spPr>
          <a:xfrm>
            <a:off x="1714809" y="4880100"/>
            <a:ext cx="244357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875C9-808A-495D-9321-B5571F668700}"/>
              </a:ext>
            </a:extLst>
          </p:cNvPr>
          <p:cNvCxnSpPr>
            <a:cxnSpLocks/>
          </p:cNvCxnSpPr>
          <p:nvPr/>
        </p:nvCxnSpPr>
        <p:spPr>
          <a:xfrm flipV="1">
            <a:off x="1714809" y="3075638"/>
            <a:ext cx="0" cy="18044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16115D-C880-466D-A4B9-FF51300C5C1D}"/>
              </a:ext>
            </a:extLst>
          </p:cNvPr>
          <p:cNvSpPr txBox="1"/>
          <p:nvPr/>
        </p:nvSpPr>
        <p:spPr>
          <a:xfrm>
            <a:off x="3477456" y="4880100"/>
            <a:ext cx="710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Obj. 1</a:t>
            </a:r>
            <a:endParaRPr lang="LID4096" sz="16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5669DB-3552-447C-B334-AEA964E997E7}"/>
              </a:ext>
            </a:extLst>
          </p:cNvPr>
          <p:cNvSpPr txBox="1"/>
          <p:nvPr/>
        </p:nvSpPr>
        <p:spPr>
          <a:xfrm rot="16200000">
            <a:off x="1134090" y="3105784"/>
            <a:ext cx="7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Obj. 2</a:t>
            </a:r>
            <a:endParaRPr lang="LID4096" sz="16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48">
            <a:extLst>
              <a:ext uri="{FF2B5EF4-FFF2-40B4-BE49-F238E27FC236}">
                <a16:creationId xmlns:a16="http://schemas.microsoft.com/office/drawing/2014/main" id="{0AB6C77E-85F6-4080-B0F5-FD0FB9BE1FE1}"/>
              </a:ext>
            </a:extLst>
          </p:cNvPr>
          <p:cNvCxnSpPr>
            <a:cxnSpLocks/>
          </p:cNvCxnSpPr>
          <p:nvPr/>
        </p:nvCxnSpPr>
        <p:spPr>
          <a:xfrm flipV="1">
            <a:off x="2290364" y="3015900"/>
            <a:ext cx="595352" cy="73811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8">
            <a:extLst>
              <a:ext uri="{FF2B5EF4-FFF2-40B4-BE49-F238E27FC236}">
                <a16:creationId xmlns:a16="http://schemas.microsoft.com/office/drawing/2014/main" id="{4D8A94B5-611C-4D2A-82B9-B68417D18840}"/>
              </a:ext>
            </a:extLst>
          </p:cNvPr>
          <p:cNvCxnSpPr>
            <a:cxnSpLocks/>
          </p:cNvCxnSpPr>
          <p:nvPr/>
        </p:nvCxnSpPr>
        <p:spPr>
          <a:xfrm>
            <a:off x="2283895" y="3754018"/>
            <a:ext cx="516835" cy="599400"/>
          </a:xfrm>
          <a:prstGeom prst="line">
            <a:avLst/>
          </a:prstGeom>
          <a:ln w="19050" cap="rnd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8">
            <a:extLst>
              <a:ext uri="{FF2B5EF4-FFF2-40B4-BE49-F238E27FC236}">
                <a16:creationId xmlns:a16="http://schemas.microsoft.com/office/drawing/2014/main" id="{D8D3FCF7-9729-4F06-8617-06091721896C}"/>
              </a:ext>
            </a:extLst>
          </p:cNvPr>
          <p:cNvCxnSpPr>
            <a:cxnSpLocks/>
          </p:cNvCxnSpPr>
          <p:nvPr/>
        </p:nvCxnSpPr>
        <p:spPr>
          <a:xfrm flipH="1">
            <a:off x="2807199" y="3526506"/>
            <a:ext cx="761924" cy="83340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8">
            <a:extLst>
              <a:ext uri="{FF2B5EF4-FFF2-40B4-BE49-F238E27FC236}">
                <a16:creationId xmlns:a16="http://schemas.microsoft.com/office/drawing/2014/main" id="{68C6579E-C087-4C80-86DF-4059DAC69698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1714809" y="3760506"/>
            <a:ext cx="544092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8">
            <a:extLst>
              <a:ext uri="{FF2B5EF4-FFF2-40B4-BE49-F238E27FC236}">
                <a16:creationId xmlns:a16="http://schemas.microsoft.com/office/drawing/2014/main" id="{96A0BEF4-7115-4D1E-AB08-D18993B2AFEF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1714809" y="4359907"/>
            <a:ext cx="1051405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8">
            <a:extLst>
              <a:ext uri="{FF2B5EF4-FFF2-40B4-BE49-F238E27FC236}">
                <a16:creationId xmlns:a16="http://schemas.microsoft.com/office/drawing/2014/main" id="{B7840392-8756-4C67-832A-3E2D507EB1C4}"/>
              </a:ext>
            </a:extLst>
          </p:cNvPr>
          <p:cNvCxnSpPr>
            <a:cxnSpLocks/>
          </p:cNvCxnSpPr>
          <p:nvPr/>
        </p:nvCxnSpPr>
        <p:spPr>
          <a:xfrm flipH="1">
            <a:off x="1714809" y="3960253"/>
            <a:ext cx="736817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8">
            <a:extLst>
              <a:ext uri="{FF2B5EF4-FFF2-40B4-BE49-F238E27FC236}">
                <a16:creationId xmlns:a16="http://schemas.microsoft.com/office/drawing/2014/main" id="{490E3100-9287-42AE-98F5-EB5C2C278844}"/>
              </a:ext>
            </a:extLst>
          </p:cNvPr>
          <p:cNvCxnSpPr>
            <a:cxnSpLocks/>
          </p:cNvCxnSpPr>
          <p:nvPr/>
        </p:nvCxnSpPr>
        <p:spPr>
          <a:xfrm flipH="1">
            <a:off x="1714809" y="4156752"/>
            <a:ext cx="919807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663833B-567C-468C-A53C-01745E45B73A}"/>
              </a:ext>
            </a:extLst>
          </p:cNvPr>
          <p:cNvSpPr txBox="1"/>
          <p:nvPr/>
        </p:nvSpPr>
        <p:spPr>
          <a:xfrm>
            <a:off x="2621280" y="2496384"/>
            <a:ext cx="143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Pareto frontier</a:t>
            </a:r>
            <a:endParaRPr lang="LID4096" sz="14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连接符 48">
            <a:extLst>
              <a:ext uri="{FF2B5EF4-FFF2-40B4-BE49-F238E27FC236}">
                <a16:creationId xmlns:a16="http://schemas.microsoft.com/office/drawing/2014/main" id="{49B6C905-3635-4DF5-A8F0-6FC7DB685CBD}"/>
              </a:ext>
            </a:extLst>
          </p:cNvPr>
          <p:cNvCxnSpPr>
            <a:cxnSpLocks/>
          </p:cNvCxnSpPr>
          <p:nvPr/>
        </p:nvCxnSpPr>
        <p:spPr>
          <a:xfrm>
            <a:off x="2892185" y="3009933"/>
            <a:ext cx="676938" cy="51121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34A694-578F-43A1-AE1B-D54DC6650AFF}"/>
              </a:ext>
            </a:extLst>
          </p:cNvPr>
          <p:cNvSpPr txBox="1"/>
          <p:nvPr/>
        </p:nvSpPr>
        <p:spPr>
          <a:xfrm>
            <a:off x="2588040" y="3333078"/>
            <a:ext cx="816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Feasible region</a:t>
            </a:r>
            <a:endParaRPr lang="LID4096" sz="14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连接符 48">
            <a:extLst>
              <a:ext uri="{FF2B5EF4-FFF2-40B4-BE49-F238E27FC236}">
                <a16:creationId xmlns:a16="http://schemas.microsoft.com/office/drawing/2014/main" id="{0FB5CD9A-5DE4-4727-B6A0-CA2D724F3404}"/>
              </a:ext>
            </a:extLst>
          </p:cNvPr>
          <p:cNvCxnSpPr>
            <a:cxnSpLocks/>
          </p:cNvCxnSpPr>
          <p:nvPr/>
        </p:nvCxnSpPr>
        <p:spPr>
          <a:xfrm>
            <a:off x="2319660" y="2657552"/>
            <a:ext cx="398743" cy="0"/>
          </a:xfrm>
          <a:prstGeom prst="line">
            <a:avLst/>
          </a:prstGeom>
          <a:ln w="19050" cap="rnd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D0A7B20-9605-47CE-9B29-4FCED4E7A993}"/>
              </a:ext>
            </a:extLst>
          </p:cNvPr>
          <p:cNvSpPr txBox="1"/>
          <p:nvPr/>
        </p:nvSpPr>
        <p:spPr>
          <a:xfrm rot="2844494">
            <a:off x="1711875" y="4169823"/>
            <a:ext cx="1448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Search direction</a:t>
            </a:r>
            <a:endParaRPr lang="LID4096" sz="14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F285115-4095-433C-9E57-76FD1246BE79}"/>
              </a:ext>
            </a:extLst>
          </p:cNvPr>
          <p:cNvSpPr/>
          <p:nvPr/>
        </p:nvSpPr>
        <p:spPr>
          <a:xfrm rot="2874630">
            <a:off x="2232457" y="4070591"/>
            <a:ext cx="470071" cy="123298"/>
          </a:xfrm>
          <a:prstGeom prst="rightArrow">
            <a:avLst>
              <a:gd name="adj1" fmla="val 28844"/>
              <a:gd name="adj2" fmla="val 920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6645CA-43FC-4D17-B07B-DCA2533B85FA}"/>
              </a:ext>
            </a:extLst>
          </p:cNvPr>
          <p:cNvSpPr/>
          <p:nvPr/>
        </p:nvSpPr>
        <p:spPr>
          <a:xfrm>
            <a:off x="2258901" y="3724311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FB845-E143-4BAD-AEF5-C55BE9327F43}"/>
              </a:ext>
            </a:extLst>
          </p:cNvPr>
          <p:cNvSpPr/>
          <p:nvPr/>
        </p:nvSpPr>
        <p:spPr>
          <a:xfrm>
            <a:off x="2766214" y="4323712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49">
                <a:extLst>
                  <a:ext uri="{FF2B5EF4-FFF2-40B4-BE49-F238E27FC236}">
                    <a16:creationId xmlns:a16="http://schemas.microsoft.com/office/drawing/2014/main" id="{95D099E7-B7E1-4AF3-A804-4A025667E7BB}"/>
                  </a:ext>
                </a:extLst>
              </p:cNvPr>
              <p:cNvSpPr txBox="1"/>
              <p:nvPr/>
            </p:nvSpPr>
            <p:spPr>
              <a:xfrm>
                <a:off x="4825591" y="3674299"/>
                <a:ext cx="2488145" cy="1425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At iteration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14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solve: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obj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.1</m:t>
                          </m:r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         All constraints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bj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.2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LID4096" sz="14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0" name="TextBox 49">
                <a:extLst>
                  <a:ext uri="{FF2B5EF4-FFF2-40B4-BE49-F238E27FC236}">
                    <a16:creationId xmlns:a16="http://schemas.microsoft.com/office/drawing/2014/main" id="{95D099E7-B7E1-4AF3-A804-4A025667E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1" y="3674299"/>
                <a:ext cx="2488145" cy="1425840"/>
              </a:xfrm>
              <a:prstGeom prst="rect">
                <a:avLst/>
              </a:prstGeom>
              <a:blipFill>
                <a:blip r:embed="rId3"/>
                <a:stretch>
                  <a:fillRect l="-735" t="-12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32">
                <a:extLst>
                  <a:ext uri="{FF2B5EF4-FFF2-40B4-BE49-F238E27FC236}">
                    <a16:creationId xmlns:a16="http://schemas.microsoft.com/office/drawing/2014/main" id="{F29FB6C3-91EC-4BEB-9260-A699B6D56ADD}"/>
                  </a:ext>
                </a:extLst>
              </p:cNvPr>
              <p:cNvSpPr txBox="1"/>
              <p:nvPr/>
            </p:nvSpPr>
            <p:spPr>
              <a:xfrm>
                <a:off x="1317948" y="3553927"/>
                <a:ext cx="480277" cy="973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zh-CN" altLang="en-US" sz="1400"/>
              </a:p>
            </p:txBody>
          </p:sp>
        </mc:Choice>
        <mc:Fallback>
          <p:sp>
            <p:nvSpPr>
              <p:cNvPr id="61" name="文本框 32">
                <a:extLst>
                  <a:ext uri="{FF2B5EF4-FFF2-40B4-BE49-F238E27FC236}">
                    <a16:creationId xmlns:a16="http://schemas.microsoft.com/office/drawing/2014/main" id="{F29FB6C3-91EC-4BEB-9260-A699B6D5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948" y="3553927"/>
                <a:ext cx="480277" cy="973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左大括号 22">
            <a:extLst>
              <a:ext uri="{FF2B5EF4-FFF2-40B4-BE49-F238E27FC236}">
                <a16:creationId xmlns:a16="http://schemas.microsoft.com/office/drawing/2014/main" id="{DCB86AD6-F75C-4145-92EE-FB54AA7B094C}"/>
              </a:ext>
            </a:extLst>
          </p:cNvPr>
          <p:cNvSpPr/>
          <p:nvPr/>
        </p:nvSpPr>
        <p:spPr>
          <a:xfrm>
            <a:off x="5123463" y="4427156"/>
            <a:ext cx="231946" cy="609161"/>
          </a:xfrm>
          <a:prstGeom prst="leftBrace">
            <a:avLst>
              <a:gd name="adj1" fmla="val 8333"/>
              <a:gd name="adj2" fmla="val 507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3" name="Oval 91">
            <a:extLst>
              <a:ext uri="{FF2B5EF4-FFF2-40B4-BE49-F238E27FC236}">
                <a16:creationId xmlns:a16="http://schemas.microsoft.com/office/drawing/2014/main" id="{F82F24AB-B4C5-43DD-8A08-E2A378AE789A}"/>
              </a:ext>
            </a:extLst>
          </p:cNvPr>
          <p:cNvSpPr/>
          <p:nvPr/>
        </p:nvSpPr>
        <p:spPr>
          <a:xfrm>
            <a:off x="2482981" y="2837498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66" name="TextBox 43">
            <a:extLst>
              <a:ext uri="{FF2B5EF4-FFF2-40B4-BE49-F238E27FC236}">
                <a16:creationId xmlns:a16="http://schemas.microsoft.com/office/drawing/2014/main" id="{1C2CA784-B9DB-4403-BCC7-86899007D7FB}"/>
              </a:ext>
            </a:extLst>
          </p:cNvPr>
          <p:cNvSpPr txBox="1"/>
          <p:nvPr/>
        </p:nvSpPr>
        <p:spPr>
          <a:xfrm>
            <a:off x="2621279" y="2706720"/>
            <a:ext cx="1735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Generated solution</a:t>
            </a:r>
            <a:endParaRPr lang="LID4096" sz="14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91">
            <a:extLst>
              <a:ext uri="{FF2B5EF4-FFF2-40B4-BE49-F238E27FC236}">
                <a16:creationId xmlns:a16="http://schemas.microsoft.com/office/drawing/2014/main" id="{99A436AD-4E4D-4B5D-BE88-BEF651AADD46}"/>
              </a:ext>
            </a:extLst>
          </p:cNvPr>
          <p:cNvSpPr/>
          <p:nvPr/>
        </p:nvSpPr>
        <p:spPr>
          <a:xfrm>
            <a:off x="2449982" y="3950515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68" name="Oval 91">
            <a:extLst>
              <a:ext uri="{FF2B5EF4-FFF2-40B4-BE49-F238E27FC236}">
                <a16:creationId xmlns:a16="http://schemas.microsoft.com/office/drawing/2014/main" id="{5F597B51-FB7E-4336-B3A3-C2F3FB2ADEFB}"/>
              </a:ext>
            </a:extLst>
          </p:cNvPr>
          <p:cNvSpPr/>
          <p:nvPr/>
        </p:nvSpPr>
        <p:spPr>
          <a:xfrm>
            <a:off x="2618380" y="4147006"/>
            <a:ext cx="72100" cy="723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Cambria" panose="02040503050406030204" pitchFamily="18" charset="0"/>
            </a:endParaRPr>
          </a:p>
        </p:txBody>
      </p:sp>
      <p:sp>
        <p:nvSpPr>
          <p:cNvPr id="69" name="矩形 30">
            <a:extLst>
              <a:ext uri="{FF2B5EF4-FFF2-40B4-BE49-F238E27FC236}">
                <a16:creationId xmlns:a16="http://schemas.microsoft.com/office/drawing/2014/main" id="{1492DE76-9BE8-4669-A572-586E02E62F72}"/>
              </a:ext>
            </a:extLst>
          </p:cNvPr>
          <p:cNvSpPr/>
          <p:nvPr/>
        </p:nvSpPr>
        <p:spPr>
          <a:xfrm>
            <a:off x="4495800" y="2362200"/>
            <a:ext cx="3184321" cy="2856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49">
                <a:extLst>
                  <a:ext uri="{FF2B5EF4-FFF2-40B4-BE49-F238E27FC236}">
                    <a16:creationId xmlns:a16="http://schemas.microsoft.com/office/drawing/2014/main" id="{200A9287-A05A-4A12-9BE1-A3D993F18AF2}"/>
                  </a:ext>
                </a:extLst>
              </p:cNvPr>
              <p:cNvSpPr txBox="1"/>
              <p:nvPr/>
            </p:nvSpPr>
            <p:spPr>
              <a:xfrm>
                <a:off x="4495800" y="2362199"/>
                <a:ext cx="3165813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Step 1: Initialization.</a:t>
                </a:r>
              </a:p>
              <a:p>
                <a:r>
                  <a:rPr lang="en-US" sz="1400" dirty="0">
                    <a:latin typeface="Cambria" panose="02040503050406030204" pitchFamily="18" charset="0"/>
                  </a:rPr>
                  <a:t>         Determine the two ends of Pareto frontier and divide the Pareto frontier evenly into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</a:rPr>
                  <a:t> intervals.</a:t>
                </a:r>
              </a:p>
              <a:p>
                <a:endParaRPr lang="en-US" sz="1400" dirty="0">
                  <a:latin typeface="Cambria" panose="02040503050406030204" pitchFamily="18" charset="0"/>
                </a:endParaRPr>
              </a:p>
              <a:p>
                <a:r>
                  <a:rPr lang="en-US" sz="1400" dirty="0">
                    <a:latin typeface="Cambria" panose="02040503050406030204" pitchFamily="18" charset="0"/>
                  </a:rPr>
                  <a:t>Step 2: Iteration.</a:t>
                </a:r>
              </a:p>
              <a:p>
                <a:endParaRPr lang="en-US" sz="14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0" name="TextBox 49">
                <a:extLst>
                  <a:ext uri="{FF2B5EF4-FFF2-40B4-BE49-F238E27FC236}">
                    <a16:creationId xmlns:a16="http://schemas.microsoft.com/office/drawing/2014/main" id="{200A9287-A05A-4A12-9BE1-A3D993F1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362199"/>
                <a:ext cx="3165813" cy="1600438"/>
              </a:xfrm>
              <a:prstGeom prst="rect">
                <a:avLst/>
              </a:prstGeom>
              <a:blipFill>
                <a:blip r:embed="rId5"/>
                <a:stretch>
                  <a:fillRect l="-578" t="-7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8831FAC-2330-49DA-AE33-A133A0700947}"/>
              </a:ext>
            </a:extLst>
          </p:cNvPr>
          <p:cNvCxnSpPr>
            <a:cxnSpLocks/>
          </p:cNvCxnSpPr>
          <p:nvPr/>
        </p:nvCxnSpPr>
        <p:spPr>
          <a:xfrm>
            <a:off x="1826245" y="2841546"/>
            <a:ext cx="224900" cy="1804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B377D5-59DF-44AB-9A0D-C66ABA1766DA}"/>
              </a:ext>
            </a:extLst>
          </p:cNvPr>
          <p:cNvCxnSpPr>
            <a:cxnSpLocks/>
          </p:cNvCxnSpPr>
          <p:nvPr/>
        </p:nvCxnSpPr>
        <p:spPr>
          <a:xfrm flipV="1">
            <a:off x="2753147" y="4242166"/>
            <a:ext cx="1511176" cy="2639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50F210-B3E8-4346-8FF4-327D0C177800}"/>
                  </a:ext>
                </a:extLst>
              </p:cNvPr>
              <p:cNvSpPr txBox="1"/>
              <p:nvPr/>
            </p:nvSpPr>
            <p:spPr>
              <a:xfrm>
                <a:off x="1778128" y="2909781"/>
                <a:ext cx="76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50F210-B3E8-4346-8FF4-327D0C17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28" y="2909781"/>
                <a:ext cx="76418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460B24-E994-4CC4-94B7-78822882C026}"/>
                  </a:ext>
                </a:extLst>
              </p:cNvPr>
              <p:cNvSpPr txBox="1"/>
              <p:nvPr/>
            </p:nvSpPr>
            <p:spPr>
              <a:xfrm>
                <a:off x="3641631" y="3881118"/>
                <a:ext cx="76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460B24-E994-4CC4-94B7-78822882C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631" y="3881118"/>
                <a:ext cx="76418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393237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Bi-Objective User Equilibrium Model under Network Uncertainty</a:t>
            </a:r>
            <a:endParaRPr lang="en-US" altLang="en-US" sz="3200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56C78-4F58-4C07-BEE1-78E7CBF1EDC3}"/>
              </a:ext>
            </a:extLst>
          </p:cNvPr>
          <p:cNvSpPr txBox="1"/>
          <p:nvPr/>
        </p:nvSpPr>
        <p:spPr>
          <a:xfrm>
            <a:off x="381000" y="6248400"/>
            <a:ext cx="7820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Wang, J.Y.T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ngsana New" panose="02020603050405020304" pitchFamily="18" charset="-34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ngsana New" panose="02020603050405020304" pitchFamily="18" charset="-34"/>
              </a:rPr>
              <a:t>Ehrgott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ngsana New" panose="02020603050405020304" pitchFamily="18" charset="-34"/>
              </a:rPr>
              <a:t>, M.,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Chen,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A.</a:t>
            </a:r>
            <a:r>
              <a:rPr lang="en-US" sz="14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(2014) A bi-objective user equilibrium model of travel time reliability in a road network.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Transportation Research Part B</a:t>
            </a:r>
            <a:r>
              <a:rPr lang="en-US" sz="14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66, 4-15. </a:t>
            </a:r>
            <a:endParaRPr lang="en-HK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AC89D-03A6-4A1A-8128-9D46C160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75"/>
            <a:ext cx="4995265" cy="4370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A0550-BBD9-4CFD-AFC3-8E10B8C3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88" y="1435283"/>
            <a:ext cx="3962399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2880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5">
            <a:extLst>
              <a:ext uri="{FF2B5EF4-FFF2-40B4-BE49-F238E27FC236}">
                <a16:creationId xmlns:a16="http://schemas.microsoft.com/office/drawing/2014/main" id="{8462E080-F99C-4E05-BF75-B49C47A20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en-US" sz="3200" dirty="0"/>
              <a:t>Bi-Objective User Equilibrium Model under Network Uncertainty: Results</a:t>
            </a:r>
            <a:endParaRPr lang="en-US" altLang="en-US" sz="3200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4D2B02-332B-444A-8880-594F48FC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D847D-71D0-4949-98F3-6808ADAC9B7E}" type="slidenum">
              <a:rPr lang="en-US" altLang="en-US" sz="160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56C78-4F58-4C07-BEE1-78E7CBF1EDC3}"/>
              </a:ext>
            </a:extLst>
          </p:cNvPr>
          <p:cNvSpPr txBox="1"/>
          <p:nvPr/>
        </p:nvSpPr>
        <p:spPr>
          <a:xfrm>
            <a:off x="381000" y="6258580"/>
            <a:ext cx="7820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Wang, J.Y.T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ngsana New" panose="02020603050405020304" pitchFamily="18" charset="-34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ngsana New" panose="02020603050405020304" pitchFamily="18" charset="-34"/>
              </a:rPr>
              <a:t>Ehrgott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ngsana New" panose="02020603050405020304" pitchFamily="18" charset="-34"/>
              </a:rPr>
              <a:t>, M.,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Chen,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A.</a:t>
            </a:r>
            <a:r>
              <a:rPr lang="en-US" sz="14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(2014) A bi-objective user equilibrium model of travel time reliability in a road network.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Transportation Research Part B</a:t>
            </a:r>
            <a:r>
              <a:rPr lang="en-US" sz="1400" dirty="0"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Angsana New" panose="02020603050405020304" pitchFamily="18" charset="-34"/>
              </a:rPr>
              <a:t> 66, 4-15. </a:t>
            </a:r>
            <a:endParaRPr lang="en-HK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2E2D8-D92F-4D11-900D-29CA1982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5363"/>
            <a:ext cx="4830337" cy="251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D892A-F2B6-4C88-BB6B-C2A882E3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57600"/>
            <a:ext cx="4715072" cy="2471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C2214C-F82B-4A97-B9A1-216F7465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76" y="1272586"/>
            <a:ext cx="2943922" cy="21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20765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FDD332C-1A54-4BD4-89EA-8EE1192C34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" y="1427163"/>
            <a:ext cx="8077200" cy="160972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Multiclass, Multicriteria Traffic Equilibrium Problem</a:t>
            </a:r>
          </a:p>
        </p:txBody>
      </p:sp>
      <p:sp>
        <p:nvSpPr>
          <p:cNvPr id="7171" name="Slide Number Placeholder 1">
            <a:extLst>
              <a:ext uri="{FF2B5EF4-FFF2-40B4-BE49-F238E27FC236}">
                <a16:creationId xmlns:a16="http://schemas.microsoft.com/office/drawing/2014/main" id="{D48A717C-6774-41BA-AE2D-ED095C7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524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9C2996-A04E-4387-AA38-304FAEBE840E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1EE32EA-D570-4952-8AA0-B323E5FF0A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>
                <a:ea typeface="SimSun" panose="02010600030101010101" pitchFamily="2" charset="-122"/>
              </a:rPr>
              <a:t>Papers</a:t>
            </a:r>
            <a:endParaRPr lang="en-US" altLang="en-US" sz="3200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F1B0348-FF75-49E4-9109-FBD32E2F1CB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95400"/>
            <a:ext cx="8305800" cy="5181600"/>
          </a:xfrm>
        </p:spPr>
        <p:txBody>
          <a:bodyPr/>
          <a:lstStyle/>
          <a:p>
            <a:pPr eaLnBrk="1" hangingPunct="1">
              <a:spcBef>
                <a:spcPct val="25000"/>
              </a:spcBef>
              <a:spcAft>
                <a:spcPct val="5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Nagurney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2000. A multiclass, multicriteria network equilibrium model.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Mathematical and Computer Modeling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32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(3-4)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393-411</a:t>
            </a:r>
          </a:p>
          <a:p>
            <a:pPr eaLnBrk="1" hangingPunct="1">
              <a:spcBef>
                <a:spcPct val="25000"/>
              </a:spcBef>
              <a:spcAft>
                <a:spcPct val="5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Nagurney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Dong, J., 2002. A multiclass, multicriteria traffic network equilibrium model with elastic demand.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Transportation Research Part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B 36(5), 445-469</a:t>
            </a:r>
          </a:p>
          <a:p>
            <a:pPr eaLnBrk="1" hangingPunct="1">
              <a:spcBef>
                <a:spcPct val="25000"/>
              </a:spcBef>
              <a:spcAft>
                <a:spcPct val="5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Yang, H., Huang, H.J., 2004. The multiclass, multicriteria traffic network equilibrium and system optimum problem.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Transportation Research Part B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38(1), 1-15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 eaLnBrk="1" hangingPunct="1">
              <a:spcBef>
                <a:spcPct val="25000"/>
              </a:spcBef>
              <a:spcAft>
                <a:spcPct val="5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Huang, H.J., Li, Z.C., 2007. A multiclass, multicriteria logit-based traffic equilibrium assignment model under ATIS.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European Journal of Operational Research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176(3), 1464-1477</a:t>
            </a:r>
          </a:p>
        </p:txBody>
      </p:sp>
    </p:spTree>
    <p:extLst>
      <p:ext uri="{BB962C8B-B14F-4D97-AF65-F5344CB8AC3E}">
        <p14:creationId xmlns:p14="http://schemas.microsoft.com/office/powerpoint/2010/main" val="55454478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1">
            <a:extLst>
              <a:ext uri="{FF2B5EF4-FFF2-40B4-BE49-F238E27FC236}">
                <a16:creationId xmlns:a16="http://schemas.microsoft.com/office/drawing/2014/main" id="{C7ACCFC1-B7D2-42D3-A133-62427359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2451C0-2F49-4958-873A-FBD5D2215F13}" type="slidenum">
              <a:rPr lang="en-US" altLang="en-US" sz="1600">
                <a:solidFill>
                  <a:srgbClr val="B5A788"/>
                </a:solidFill>
                <a:latin typeface="Georgia" panose="02040502050405020303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600">
              <a:solidFill>
                <a:srgbClr val="B5A788"/>
              </a:solidFill>
              <a:latin typeface="Georgia" panose="02040502050405020303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5843" name="Picture 6">
            <a:extLst>
              <a:ext uri="{FF2B5EF4-FFF2-40B4-BE49-F238E27FC236}">
                <a16:creationId xmlns:a16="http://schemas.microsoft.com/office/drawing/2014/main" id="{5F7AB26E-EA9A-4936-8590-A6956EBDA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209088" cy="565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2">
            <a:extLst>
              <a:ext uri="{FF2B5EF4-FFF2-40B4-BE49-F238E27FC236}">
                <a16:creationId xmlns:a16="http://schemas.microsoft.com/office/drawing/2014/main" id="{094AE0C6-4CC4-4C4C-A449-8C6777444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z="3200" dirty="0">
                <a:solidFill>
                  <a:schemeClr val="bg1"/>
                </a:solidFill>
              </a:rPr>
              <a:t>Questions &amp; Answers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2CA981-DAF0-443D-B71F-6E0ACE27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71" y="1524000"/>
            <a:ext cx="85882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Website: </a:t>
            </a:r>
            <a:r>
              <a:rPr lang="en-US" altLang="en-US" sz="2400" dirty="0">
                <a:solidFill>
                  <a:srgbClr val="996666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https://www.polyu.edu.hk/cee/people/anthony.chen/</a:t>
            </a:r>
            <a:r>
              <a:rPr lang="en-US" altLang="en-US" sz="2400" dirty="0">
                <a:latin typeface="+mn-lt"/>
              </a:rPr>
              <a:t> 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>
            <a:extLst>
              <a:ext uri="{FF2B5EF4-FFF2-40B4-BE49-F238E27FC236}">
                <a16:creationId xmlns:a16="http://schemas.microsoft.com/office/drawing/2014/main" id="{F6B27B7E-7268-4FD8-9926-851FE3C30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5530DC-B0C7-44A0-B849-EDEB7FC57F5A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76CFAF6-B893-4EA8-BABE-3426D7E1D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Interpretation</a:t>
            </a:r>
          </a:p>
        </p:txBody>
      </p:sp>
      <p:grpSp>
        <p:nvGrpSpPr>
          <p:cNvPr id="57348" name="Group 21">
            <a:extLst>
              <a:ext uri="{FF2B5EF4-FFF2-40B4-BE49-F238E27FC236}">
                <a16:creationId xmlns:a16="http://schemas.microsoft.com/office/drawing/2014/main" id="{4DE3CF9D-31D0-408A-9E32-FF1708EA73C9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1295400"/>
            <a:ext cx="8753475" cy="4459288"/>
            <a:chOff x="280" y="816"/>
            <a:chExt cx="5514" cy="2809"/>
          </a:xfrm>
        </p:grpSpPr>
        <p:sp>
          <p:nvSpPr>
            <p:cNvPr id="57349" name="Text Box 6">
              <a:extLst>
                <a:ext uri="{FF2B5EF4-FFF2-40B4-BE49-F238E27FC236}">
                  <a16:creationId xmlns:a16="http://schemas.microsoft.com/office/drawing/2014/main" id="{B81EF61D-18B0-4BD2-B12F-62D600924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816"/>
              <a:ext cx="2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srgbClr val="0000FF"/>
                  </a:solidFill>
                </a:rPr>
                <a:t>For a given O-D pair, if</a:t>
              </a:r>
            </a:p>
          </p:txBody>
        </p:sp>
        <p:graphicFrame>
          <p:nvGraphicFramePr>
            <p:cNvPr id="57350" name="Object 7">
              <a:extLst>
                <a:ext uri="{FF2B5EF4-FFF2-40B4-BE49-F238E27FC236}">
                  <a16:creationId xmlns:a16="http://schemas.microsoft.com/office/drawing/2014/main" id="{1AB3DA3D-C707-4B22-811A-F22CA13E9F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248"/>
            <a:ext cx="624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18918" imgH="241195" progId="Equation.3">
                    <p:embed/>
                  </p:oleObj>
                </mc:Choice>
                <mc:Fallback>
                  <p:oleObj name="Equation" r:id="rId2" imgW="418918" imgH="241195" progId="Equation.3">
                    <p:embed/>
                    <p:pic>
                      <p:nvPicPr>
                        <p:cNvPr id="57350" name="Object 7">
                          <a:extLst>
                            <a:ext uri="{FF2B5EF4-FFF2-40B4-BE49-F238E27FC236}">
                              <a16:creationId xmlns:a16="http://schemas.microsoft.com/office/drawing/2014/main" id="{1AB3DA3D-C707-4B22-811A-F22CA13E9F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248"/>
                          <a:ext cx="624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1" name="Object 8">
              <a:extLst>
                <a:ext uri="{FF2B5EF4-FFF2-40B4-BE49-F238E27FC236}">
                  <a16:creationId xmlns:a16="http://schemas.microsoft.com/office/drawing/2014/main" id="{35B7FE41-966B-4C71-9ABF-A9BE7487CF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1200"/>
            <a:ext cx="1248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12447" imgH="253890" progId="Equation.3">
                    <p:embed/>
                  </p:oleObj>
                </mc:Choice>
                <mc:Fallback>
                  <p:oleObj name="Equation" r:id="rId4" imgW="812447" imgH="253890" progId="Equation.3">
                    <p:embed/>
                    <p:pic>
                      <p:nvPicPr>
                        <p:cNvPr id="57351" name="Object 8">
                          <a:extLst>
                            <a:ext uri="{FF2B5EF4-FFF2-40B4-BE49-F238E27FC236}">
                              <a16:creationId xmlns:a16="http://schemas.microsoft.com/office/drawing/2014/main" id="{35B7FE41-966B-4C71-9ABF-A9BE7487CF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200"/>
                          <a:ext cx="1248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2" name="Object 9">
              <a:extLst>
                <a:ext uri="{FF2B5EF4-FFF2-40B4-BE49-F238E27FC236}">
                  <a16:creationId xmlns:a16="http://schemas.microsoft.com/office/drawing/2014/main" id="{E408476B-01FB-46F5-A1D7-8348253D6F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1248"/>
            <a:ext cx="1056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74364" imgH="241195" progId="Equation.3">
                    <p:embed/>
                  </p:oleObj>
                </mc:Choice>
                <mc:Fallback>
                  <p:oleObj name="Equation" r:id="rId6" imgW="774364" imgH="241195" progId="Equation.3">
                    <p:embed/>
                    <p:pic>
                      <p:nvPicPr>
                        <p:cNvPr id="57352" name="Object 9">
                          <a:extLst>
                            <a:ext uri="{FF2B5EF4-FFF2-40B4-BE49-F238E27FC236}">
                              <a16:creationId xmlns:a16="http://schemas.microsoft.com/office/drawing/2014/main" id="{E408476B-01FB-46F5-A1D7-8348253D6F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248"/>
                          <a:ext cx="1056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3" name="AutoShape 10">
              <a:extLst>
                <a:ext uri="{FF2B5EF4-FFF2-40B4-BE49-F238E27FC236}">
                  <a16:creationId xmlns:a16="http://schemas.microsoft.com/office/drawing/2014/main" id="{4D04749B-5BEB-42FD-8792-9EF9985E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321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7354" name="Rectangle 11">
              <a:extLst>
                <a:ext uri="{FF2B5EF4-FFF2-40B4-BE49-F238E27FC236}">
                  <a16:creationId xmlns:a16="http://schemas.microsoft.com/office/drawing/2014/main" id="{68CB67B1-8007-4A7C-B3A6-E3BF2970A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248"/>
              <a:ext cx="4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and</a:t>
              </a:r>
            </a:p>
          </p:txBody>
        </p:sp>
        <p:graphicFrame>
          <p:nvGraphicFramePr>
            <p:cNvPr id="57355" name="Object 12">
              <a:extLst>
                <a:ext uri="{FF2B5EF4-FFF2-40B4-BE49-F238E27FC236}">
                  <a16:creationId xmlns:a16="http://schemas.microsoft.com/office/drawing/2014/main" id="{6BAA5723-B827-491B-8503-8AE73868F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824"/>
            <a:ext cx="624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8918" imgH="241195" progId="Equation.3">
                    <p:embed/>
                  </p:oleObj>
                </mc:Choice>
                <mc:Fallback>
                  <p:oleObj name="Equation" r:id="rId8" imgW="418918" imgH="241195" progId="Equation.3">
                    <p:embed/>
                    <p:pic>
                      <p:nvPicPr>
                        <p:cNvPr id="57355" name="Object 12">
                          <a:extLst>
                            <a:ext uri="{FF2B5EF4-FFF2-40B4-BE49-F238E27FC236}">
                              <a16:creationId xmlns:a16="http://schemas.microsoft.com/office/drawing/2014/main" id="{6BAA5723-B827-491B-8503-8AE73868F7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824"/>
                          <a:ext cx="624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6" name="Object 13">
              <a:extLst>
                <a:ext uri="{FF2B5EF4-FFF2-40B4-BE49-F238E27FC236}">
                  <a16:creationId xmlns:a16="http://schemas.microsoft.com/office/drawing/2014/main" id="{889A0391-45EC-4CE4-B2FA-B45E8C42C7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824"/>
            <a:ext cx="1248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812447" imgH="253890" progId="Equation.3">
                    <p:embed/>
                  </p:oleObj>
                </mc:Choice>
                <mc:Fallback>
                  <p:oleObj name="Equation" r:id="rId10" imgW="812447" imgH="253890" progId="Equation.3">
                    <p:embed/>
                    <p:pic>
                      <p:nvPicPr>
                        <p:cNvPr id="57356" name="Object 13">
                          <a:extLst>
                            <a:ext uri="{FF2B5EF4-FFF2-40B4-BE49-F238E27FC236}">
                              <a16:creationId xmlns:a16="http://schemas.microsoft.com/office/drawing/2014/main" id="{889A0391-45EC-4CE4-B2FA-B45E8C42C7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824"/>
                          <a:ext cx="1248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7" name="AutoShape 14">
              <a:extLst>
                <a:ext uri="{FF2B5EF4-FFF2-40B4-BE49-F238E27FC236}">
                  <a16:creationId xmlns:a16="http://schemas.microsoft.com/office/drawing/2014/main" id="{3D5FA244-A013-4E80-BA9B-40AD03042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97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7358" name="Text Box 15">
              <a:extLst>
                <a:ext uri="{FF2B5EF4-FFF2-40B4-BE49-F238E27FC236}">
                  <a16:creationId xmlns:a16="http://schemas.microsoft.com/office/drawing/2014/main" id="{CC3B96B8-1EA7-4BD9-94D8-DF7AAE706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" y="2304"/>
              <a:ext cx="122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solidFill>
                    <a:srgbClr val="FF0000"/>
                  </a:solidFill>
                </a:rPr>
                <a:t>Uniqueness</a:t>
              </a:r>
            </a:p>
          </p:txBody>
        </p:sp>
        <p:graphicFrame>
          <p:nvGraphicFramePr>
            <p:cNvPr id="57359" name="Object 16">
              <a:extLst>
                <a:ext uri="{FF2B5EF4-FFF2-40B4-BE49-F238E27FC236}">
                  <a16:creationId xmlns:a16="http://schemas.microsoft.com/office/drawing/2014/main" id="{F937E3A2-2BF2-447F-9E15-08E6970215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2744"/>
            <a:ext cx="67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95085" imgH="241195" progId="Equation.3">
                    <p:embed/>
                  </p:oleObj>
                </mc:Choice>
                <mc:Fallback>
                  <p:oleObj name="Equation" r:id="rId12" imgW="495085" imgH="241195" progId="Equation.3">
                    <p:embed/>
                    <p:pic>
                      <p:nvPicPr>
                        <p:cNvPr id="57359" name="Object 16">
                          <a:extLst>
                            <a:ext uri="{FF2B5EF4-FFF2-40B4-BE49-F238E27FC236}">
                              <a16:creationId xmlns:a16="http://schemas.microsoft.com/office/drawing/2014/main" id="{F937E3A2-2BF2-447F-9E15-08E6970215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744"/>
                          <a:ext cx="67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0" name="Rectangle 17">
              <a:extLst>
                <a:ext uri="{FF2B5EF4-FFF2-40B4-BE49-F238E27FC236}">
                  <a16:creationId xmlns:a16="http://schemas.microsoft.com/office/drawing/2014/main" id="{89566E5E-E5AF-4712-9C5C-9AC5172D0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696"/>
              <a:ext cx="6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Since</a:t>
              </a:r>
            </a:p>
          </p:txBody>
        </p:sp>
        <p:sp>
          <p:nvSpPr>
            <p:cNvPr id="57361" name="Rectangle 18">
              <a:extLst>
                <a:ext uri="{FF2B5EF4-FFF2-40B4-BE49-F238E27FC236}">
                  <a16:creationId xmlns:a16="http://schemas.microsoft.com/office/drawing/2014/main" id="{097E323B-D549-42BB-A485-262649F8D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96"/>
              <a:ext cx="30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is monotonically decreasing and </a:t>
              </a:r>
            </a:p>
          </p:txBody>
        </p:sp>
        <p:sp>
          <p:nvSpPr>
            <p:cNvPr id="57362" name="Rectangle 19">
              <a:extLst>
                <a:ext uri="{FF2B5EF4-FFF2-40B4-BE49-F238E27FC236}">
                  <a16:creationId xmlns:a16="http://schemas.microsoft.com/office/drawing/2014/main" id="{9638207A-3F85-4C38-9896-D5F976235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024"/>
              <a:ext cx="5458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is strictly increasing, Z(v,q) has a </a:t>
              </a:r>
              <a:r>
                <a:rPr lang="en-US" altLang="en-US" sz="2800" b="1">
                  <a:solidFill>
                    <a:srgbClr val="0000FF"/>
                  </a:solidFill>
                </a:rPr>
                <a:t>unique solution </a:t>
              </a:r>
              <a:r>
                <a:rPr lang="en-US" altLang="en-US" sz="2800"/>
                <a:t>in terms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of </a:t>
              </a:r>
              <a:r>
                <a:rPr lang="en-US" altLang="en-US" sz="2800" b="1">
                  <a:solidFill>
                    <a:srgbClr val="FF0000"/>
                  </a:solidFill>
                </a:rPr>
                <a:t>O-D demands </a:t>
              </a:r>
              <a:r>
                <a:rPr lang="en-US" altLang="en-US" sz="2800"/>
                <a:t>and </a:t>
              </a:r>
              <a:r>
                <a:rPr lang="en-US" altLang="en-US" sz="2800" b="1">
                  <a:solidFill>
                    <a:srgbClr val="FF0000"/>
                  </a:solidFill>
                </a:rPr>
                <a:t>link flows</a:t>
              </a:r>
              <a:r>
                <a:rPr lang="en-US" altLang="en-US" sz="2800"/>
                <a:t>.</a:t>
              </a:r>
            </a:p>
          </p:txBody>
        </p:sp>
        <p:graphicFrame>
          <p:nvGraphicFramePr>
            <p:cNvPr id="57363" name="Object 20">
              <a:extLst>
                <a:ext uri="{FF2B5EF4-FFF2-40B4-BE49-F238E27FC236}">
                  <a16:creationId xmlns:a16="http://schemas.microsoft.com/office/drawing/2014/main" id="{B53C364B-F260-4C80-9152-8BAB018432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2696"/>
            <a:ext cx="57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93529" imgH="228501" progId="Equation.3">
                    <p:embed/>
                  </p:oleObj>
                </mc:Choice>
                <mc:Fallback>
                  <p:oleObj name="Equation" r:id="rId14" imgW="393529" imgH="228501" progId="Equation.3">
                    <p:embed/>
                    <p:pic>
                      <p:nvPicPr>
                        <p:cNvPr id="57363" name="Object 20">
                          <a:extLst>
                            <a:ext uri="{FF2B5EF4-FFF2-40B4-BE49-F238E27FC236}">
                              <a16:creationId xmlns:a16="http://schemas.microsoft.com/office/drawing/2014/main" id="{B53C364B-F260-4C80-9152-8BAB018432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696"/>
                          <a:ext cx="57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>
            <a:extLst>
              <a:ext uri="{FF2B5EF4-FFF2-40B4-BE49-F238E27FC236}">
                <a16:creationId xmlns:a16="http://schemas.microsoft.com/office/drawing/2014/main" id="{8D5DC272-FA5C-49CA-A287-802421B67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611A49-6206-455B-839F-03EBF80A040B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72707" name="Rectangle 4">
            <a:extLst>
              <a:ext uri="{FF2B5EF4-FFF2-40B4-BE49-F238E27FC236}">
                <a16:creationId xmlns:a16="http://schemas.microsoft.com/office/drawing/2014/main" id="{FE5DCA23-24C5-4E03-B569-AB5C214C1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110537" cy="9144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Benefits of Mathematical Programming (MP) Formulation</a:t>
            </a:r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AB79D01C-0366-45FA-9719-3C1240929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5029200"/>
          </a:xfrm>
        </p:spPr>
        <p:txBody>
          <a:bodyPr/>
          <a:lstStyle/>
          <a:p>
            <a:pPr>
              <a:defRPr/>
            </a:pPr>
            <a:r>
              <a:rPr lang="en-US" altLang="zh-CN" sz="2000" dirty="0">
                <a:ea typeface="SimSun" panose="02010600030101010101" pitchFamily="2" charset="-122"/>
              </a:rPr>
              <a:t>The </a:t>
            </a:r>
            <a:r>
              <a:rPr lang="en-US" altLang="zh-CN" sz="2000" b="1" dirty="0">
                <a:solidFill>
                  <a:srgbClr val="0000FF"/>
                </a:solidFill>
                <a:ea typeface="SimSun" panose="02010600030101010101" pitchFamily="2" charset="-122"/>
              </a:rPr>
              <a:t>optimality conditions </a:t>
            </a:r>
            <a:r>
              <a:rPr lang="en-US" altLang="zh-CN" sz="2000" dirty="0">
                <a:ea typeface="SimSun" panose="02010600030101010101" pitchFamily="2" charset="-122"/>
              </a:rPr>
              <a:t>directly provide the </a:t>
            </a:r>
            <a:r>
              <a:rPr lang="en-US" altLang="zh-CN" sz="2000" b="1" dirty="0">
                <a:solidFill>
                  <a:srgbClr val="0000FF"/>
                </a:solidFill>
                <a:ea typeface="SimSun" panose="02010600030101010101" pitchFamily="2" charset="-122"/>
              </a:rPr>
              <a:t>equivalency</a:t>
            </a:r>
            <a:r>
              <a:rPr lang="en-US" altLang="zh-CN" sz="2000" dirty="0">
                <a:ea typeface="SimSun" panose="02010600030101010101" pitchFamily="2" charset="-122"/>
              </a:rPr>
              <a:t> between the </a:t>
            </a:r>
            <a:r>
              <a:rPr lang="en-US" altLang="zh-CN" sz="2000" b="1" dirty="0">
                <a:solidFill>
                  <a:srgbClr val="0000FF"/>
                </a:solidFill>
                <a:ea typeface="SimSun" panose="02010600030101010101" pitchFamily="2" charset="-122"/>
              </a:rPr>
              <a:t>MP formulation </a:t>
            </a:r>
            <a:r>
              <a:rPr lang="en-US" altLang="zh-CN" sz="2000" dirty="0">
                <a:ea typeface="SimSun" panose="02010600030101010101" pitchFamily="2" charset="-122"/>
              </a:rPr>
              <a:t>and the </a:t>
            </a:r>
            <a:r>
              <a:rPr lang="en-US" altLang="zh-CN" sz="2000" b="1" dirty="0">
                <a:solidFill>
                  <a:srgbClr val="0000FF"/>
                </a:solidFill>
                <a:ea typeface="SimSun" panose="02010600030101010101" pitchFamily="2" charset="-122"/>
              </a:rPr>
              <a:t>choice probability </a:t>
            </a:r>
            <a:r>
              <a:rPr lang="en-US" altLang="zh-CN" sz="2000" dirty="0">
                <a:ea typeface="SimSun" panose="02010600030101010101" pitchFamily="2" charset="-122"/>
              </a:rPr>
              <a:t>(i.e., similar to the Beckmann transformation used as the objective function for the user equilibrium MP formulation and its relationship to the </a:t>
            </a:r>
            <a:r>
              <a:rPr lang="en-US" altLang="zh-CN" sz="2000" b="1" dirty="0">
                <a:solidFill>
                  <a:srgbClr val="0000FF"/>
                </a:solidFill>
                <a:ea typeface="SimSun" panose="02010600030101010101" pitchFamily="2" charset="-122"/>
              </a:rPr>
              <a:t>Kuhn-Tucker conditions</a:t>
            </a:r>
            <a:r>
              <a:rPr lang="en-US" altLang="zh-CN" sz="2000" dirty="0">
                <a:ea typeface="SimSun" panose="02010600030101010101" pitchFamily="2" charset="-122"/>
              </a:rPr>
              <a:t>, which are readily interpretable and easily understandable)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defRPr/>
            </a:pP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Convergent algorithms </a:t>
            </a:r>
            <a:r>
              <a:rPr lang="en-US" altLang="en-US" sz="2000" dirty="0">
                <a:ea typeface="SimSun" panose="02010600030101010101" pitchFamily="2" charset="-122"/>
              </a:rPr>
              <a:t>are readily available given the MP formulation (i.e., </a:t>
            </a: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complete linearization algorithm </a:t>
            </a:r>
            <a:r>
              <a:rPr lang="en-US" altLang="en-US" sz="2000" dirty="0">
                <a:ea typeface="SimSun" panose="02010600030101010101" pitchFamily="2" charset="-122"/>
              </a:rPr>
              <a:t>(also known as the Frank-Wolfe algorithm or the convex combinations method) for solving the UE problem and </a:t>
            </a: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partial linearization algorithm </a:t>
            </a:r>
            <a:r>
              <a:rPr lang="en-US" altLang="en-US" sz="2000" dirty="0">
                <a:ea typeface="SimSun" panose="02010600030101010101" pitchFamily="2" charset="-122"/>
              </a:rPr>
              <a:t>(or Evans’ algorithm) for solving the SUE problem as well as many combined models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000" dirty="0">
              <a:ea typeface="SimSun" panose="02010600030101010101" pitchFamily="2" charset="-122"/>
            </a:endParaRPr>
          </a:p>
          <a:p>
            <a:pPr>
              <a:defRPr/>
            </a:pP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Objective function </a:t>
            </a:r>
            <a:r>
              <a:rPr lang="en-US" altLang="en-US" sz="2000" dirty="0">
                <a:ea typeface="SimSun" panose="02010600030101010101" pitchFamily="2" charset="-122"/>
              </a:rPr>
              <a:t>provides not only a </a:t>
            </a: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suitable search direction </a:t>
            </a:r>
            <a:r>
              <a:rPr lang="en-US" altLang="en-US" sz="2000" dirty="0">
                <a:ea typeface="SimSun" panose="02010600030101010101" pitchFamily="2" charset="-122"/>
              </a:rPr>
              <a:t>and a </a:t>
            </a: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suitable step size </a:t>
            </a:r>
            <a:r>
              <a:rPr lang="en-US" altLang="en-US" sz="2000" dirty="0">
                <a:ea typeface="SimSun" panose="02010600030101010101" pitchFamily="2" charset="-122"/>
              </a:rPr>
              <a:t>in a typical solution algorithm, but also as a </a:t>
            </a:r>
            <a:r>
              <a:rPr lang="en-US" altLang="en-US" sz="2000" b="1" dirty="0">
                <a:solidFill>
                  <a:srgbClr val="0000FF"/>
                </a:solidFill>
                <a:ea typeface="SimSun" panose="02010600030101010101" pitchFamily="2" charset="-122"/>
              </a:rPr>
              <a:t>stopping criterion</a:t>
            </a:r>
            <a:r>
              <a:rPr lang="en-US" altLang="en-US" sz="2000" dirty="0">
                <a:ea typeface="SimSun" panose="02010600030101010101" pitchFamily="2" charset="-122"/>
              </a:rPr>
              <a:t> to monitor the convergence</a:t>
            </a:r>
          </a:p>
          <a:p>
            <a:pPr>
              <a:defRPr/>
            </a:pP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92934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>
            <a:extLst>
              <a:ext uri="{FF2B5EF4-FFF2-40B4-BE49-F238E27FC236}">
                <a16:creationId xmlns:a16="http://schemas.microsoft.com/office/drawing/2014/main" id="{EBEEA05A-BFA7-4A3D-9C6A-4E088E0A35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8412C3-E3AB-41B0-ACC8-910694F95992}" type="slidenum">
              <a:rPr lang="en-US" altLang="en-US" sz="1600" smtClean="0">
                <a:solidFill>
                  <a:srgbClr val="003366"/>
                </a:solidFill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600">
              <a:solidFill>
                <a:srgbClr val="003366"/>
              </a:solidFill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EA79A4EE-8617-4468-B254-E20C885C2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339138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Different Choice Dimensions of Elastic Demand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12561DEF-CC6B-4A2B-9D74-673A8B2C7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The standard UE network assignment problem can be viewed as a model of motorists’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choice of path </a:t>
            </a:r>
            <a:r>
              <a:rPr lang="en-US" altLang="en-US" sz="2400">
                <a:cs typeface="Times New Roman" panose="02020603050405020304" pitchFamily="18" charset="0"/>
              </a:rPr>
              <a:t>from origin to destination regardless of congestion level (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fixed demand</a:t>
            </a:r>
            <a:r>
              <a:rPr lang="en-US" altLang="en-US" sz="2400">
                <a:cs typeface="Times New Roman" panose="02020603050405020304" pitchFamily="18" charset="0"/>
              </a:rPr>
              <a:t>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One would expect not just assignment but also distribution, mode, and generation to respond to congestion.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The variable-demand equilibrium assignment problem can be viewed as a model to describe the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choice of not to travel</a:t>
            </a:r>
            <a:r>
              <a:rPr lang="en-US" altLang="en-US" sz="2400">
                <a:cs typeface="Times New Roman" panose="02020603050405020304" pitchFamily="18" charset="0"/>
              </a:rPr>
              <a:t>, in addition to path choices (i.e.,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trip generation</a:t>
            </a:r>
            <a:r>
              <a:rPr lang="en-US" altLang="en-US" sz="2400">
                <a:cs typeface="Times New Roman" panose="02020603050405020304" pitchFamily="18" charset="0"/>
              </a:rPr>
              <a:t>).</a:t>
            </a:r>
            <a:endParaRPr lang="en-US" altLang="en-US" sz="2400"/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The joint mode split/equilibrium assignment problem can be viewed as a model to describe the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choice of an alternative travel mode</a:t>
            </a:r>
            <a:r>
              <a:rPr lang="en-US" altLang="en-US" sz="2400">
                <a:solidFill>
                  <a:schemeClr val="folHlink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>
                <a:cs typeface="Times New Roman" panose="02020603050405020304" pitchFamily="18" charset="0"/>
              </a:rPr>
              <a:t>(i.e.,</a:t>
            </a:r>
            <a:r>
              <a:rPr lang="en-US" altLang="en-US" sz="2400">
                <a:solidFill>
                  <a:schemeClr val="folHlink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mode choice</a:t>
            </a:r>
            <a:r>
              <a:rPr lang="en-US" altLang="en-US" sz="2400">
                <a:cs typeface="Times New Roman" panose="02020603050405020304" pitchFamily="18" charset="0"/>
              </a:rPr>
              <a:t>).</a:t>
            </a:r>
            <a:r>
              <a:rPr lang="en-US" altLang="en-US" sz="240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The joint distribution/assignment problem determines motorists’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choice of destination </a:t>
            </a:r>
            <a:r>
              <a:rPr lang="en-US" altLang="en-US" sz="2400">
                <a:cs typeface="Times New Roman" panose="02020603050405020304" pitchFamily="18" charset="0"/>
              </a:rPr>
              <a:t>and the path used to get there (i.e., trip </a:t>
            </a:r>
            <a:r>
              <a:rPr lang="en-US" altLang="en-US" sz="2400" b="1">
                <a:solidFill>
                  <a:srgbClr val="0000FF"/>
                </a:solidFill>
                <a:cs typeface="Times New Roman" panose="02020603050405020304" pitchFamily="18" charset="0"/>
              </a:rPr>
              <a:t>distribution</a:t>
            </a:r>
            <a:r>
              <a:rPr lang="en-US" altLang="en-US" sz="2400">
                <a:cs typeface="Times New Roman" panose="02020603050405020304" pitchFamily="18" charset="0"/>
              </a:rPr>
              <a:t>).</a:t>
            </a:r>
            <a:r>
              <a:rPr lang="en-US" altLang="en-US" sz="2400"/>
              <a:t> </a:t>
            </a:r>
          </a:p>
        </p:txBody>
      </p:sp>
    </p:spTree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Stochastic Traffic Assignment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Traffic Assignment Classification&amp;quot;&quot;/&gt;&lt;property id=&quot;20307&quot; value=&quot;310&quot;/&gt;&lt;/object&gt;&lt;object type=&quot;3&quot; unique_id=&quot;10006&quot;&gt;&lt;property id=&quot;20148&quot; value=&quot;5&quot;/&gt;&lt;property id=&quot;20300&quot; value=&quot;Slide 4&quot;/&gt;&lt;property id=&quot;20307&quot; value=&quot;311&quot;/&gt;&lt;/object&gt;&lt;object type=&quot;3&quot; unique_id=&quot;10007&quot;&gt;&lt;property id=&quot;20148&quot; value=&quot;5&quot;/&gt;&lt;property id=&quot;20300&quot; value=&quot;Slide 5 - &amp;quot;Models with Perception Error&amp;quot;&quot;/&gt;&lt;property id=&quot;20307&quot; value=&quot;312&quot;/&gt;&lt;/object&gt;&lt;object type=&quot;3&quot; unique_id=&quot;10008&quot;&gt;&lt;property id=&quot;20148&quot; value=&quot;5&quot;/&gt;&lt;property id=&quot;20300&quot; value=&quot;Slide 6&quot;/&gt;&lt;property id=&quot;20307&quot; value=&quot;313&quot;/&gt;&lt;/object&gt;&lt;object type=&quot;3&quot; unique_id=&quot;10009&quot;&gt;&lt;property id=&quot;20148&quot; value=&quot;5&quot;/&gt;&lt;property id=&quot;20300&quot; value=&quot;Slide 7 - &amp;quot;Rationality and Perception&amp;quot;&quot;/&gt;&lt;property id=&quot;20307&quot; value=&quot;314&quot;/&gt;&lt;/object&gt;&lt;object type=&quot;3&quot; unique_id=&quot;10010&quot;&gt;&lt;property id=&quot;20148&quot; value=&quot;5&quot;/&gt;&lt;property id=&quot;20300&quot; value=&quot;Slide 8 - &amp;quot;Stochastic Path Cost Structure (Utility)&amp;quot;&quot;/&gt;&lt;property id=&quot;20307&quot; value=&quot;315&quot;/&gt;&lt;/object&gt;&lt;object type=&quot;3&quot; unique_id=&quot;10011&quot;&gt;&lt;property id=&quot;20148&quot; value=&quot;5&quot;/&gt;&lt;property id=&quot;20300&quot; value=&quot;Slide 9 - &amp;quot;Path Choice Probability&amp;quot;&quot;/&gt;&lt;property id=&quot;20307&quot; value=&quot;316&quot;/&gt;&lt;/object&gt;&lt;object type=&quot;3&quot; unique_id=&quot;10013&quot;&gt;&lt;property id=&quot;20148&quot; value=&quot;5&quot;/&gt;&lt;property id=&quot;20300&quot; value=&quot;Slide 10&quot;/&gt;&lt;property id=&quot;20307&quot; value=&quot;318&quot;/&gt;&lt;/object&gt;&lt;object type=&quot;3&quot; unique_id=&quot;10014&quot;&gt;&lt;property id=&quot;20148&quot; value=&quot;5&quot;/&gt;&lt;property id=&quot;20300&quot; value=&quot;Slide 11 - &amp;quot;Gumbel Distribution&amp;quot;&quot;/&gt;&lt;property id=&quot;20307&quot; value=&quot;319&quot;/&gt;&lt;/object&gt;&lt;object type=&quot;3&quot; unique_id=&quot;10015&quot;&gt;&lt;property id=&quot;20148&quot; value=&quot;5&quot;/&gt;&lt;property id=&quot;20300&quot; value=&quot;Slide 12 - &amp;quot;Properties of Gumbel Distribution (1)&amp;quot;&quot;/&gt;&lt;property id=&quot;20307&quot; value=&quot;320&quot;/&gt;&lt;/object&gt;&lt;object type=&quot;3&quot; unique_id=&quot;10016&quot;&gt;&lt;property id=&quot;20148&quot; value=&quot;5&quot;/&gt;&lt;property id=&quot;20300&quot; value=&quot;Slide 13 - &amp;quot;Properties of Gumbel Distribution (2)&amp;quot;&quot;/&gt;&lt;property id=&quot;20307&quot; value=&quot;321&quot;/&gt;&lt;/object&gt;&lt;object type=&quot;3&quot; unique_id=&quot;10017&quot;&gt;&lt;property id=&quot;20148&quot; value=&quot;5&quot;/&gt;&lt;property id=&quot;20300&quot; value=&quot;Slide 14 - &amp;quot;Independence from Irrelevant Alternatives (IIA)&amp;quot;&quot;/&gt;&lt;property id=&quot;20307&quot; value=&quot;322&quot;/&gt;&lt;/object&gt;&lt;object type=&quot;3&quot; unique_id=&quot;10018&quot;&gt;&lt;property id=&quot;20148&quot; value=&quot;5&quot;/&gt;&lt;property id=&quot;20300&quot; value=&quot;Slide 15 - &amp;quot;IIA: Red Bus – Blue Bus Problem&amp;quot;&quot;/&gt;&lt;property id=&quot;20307&quot; value=&quot;323&quot;/&gt;&lt;/object&gt;&lt;object type=&quot;3&quot; unique_id=&quot;10019&quot;&gt;&lt;property id=&quot;20148&quot; value=&quot;5&quot;/&gt;&lt;property id=&quot;20300&quot; value=&quot;Slide 16 - &amp;quot;Logit-based Model (1)&amp;quot;&quot;/&gt;&lt;property id=&quot;20307&quot; value=&quot;324&quot;/&gt;&lt;/object&gt;&lt;object type=&quot;3&quot; unique_id=&quot;10020&quot;&gt;&lt;property id=&quot;20148&quot; value=&quot;5&quot;/&gt;&lt;property id=&quot;20300&quot; value=&quot;Slide 17 - &amp;quot;Logit-based Model (2)&amp;quot;&quot;/&gt;&lt;property id=&quot;20307&quot; value=&quot;325&quot;/&gt;&lt;/object&gt;&lt;object type=&quot;3&quot; unique_id=&quot;10021&quot;&gt;&lt;property id=&quot;20148&quot; value=&quot;5&quot;/&gt;&lt;property id=&quot;20300&quot; value=&quot;Slide 18 - &amp;quot;Degree of Perception Error&amp;quot;&quot;/&gt;&lt;property id=&quot;20307&quot; value=&quot;326&quot;/&gt;&lt;/object&gt;&lt;object type=&quot;3&quot; unique_id=&quot;10022&quot;&gt;&lt;property id=&quot;20148&quot; value=&quot;5&quot;/&gt;&lt;property id=&quot;20300&quot; value=&quot;Slide 19&quot;/&gt;&lt;property id=&quot;20307&quot; value=&quot;327&quot;/&gt;&lt;/object&gt;&lt;object type=&quot;3&quot; unique_id=&quot;10023&quot;&gt;&lt;property id=&quot;20148&quot; value=&quot;5&quot;/&gt;&lt;property id=&quot;20300&quot; value=&quot;Slide 20 - &amp;quot;Drawbacks of Logit Model (1)&amp;quot;&quot;/&gt;&lt;property id=&quot;20307&quot; value=&quot;328&quot;/&gt;&lt;/object&gt;&lt;object type=&quot;3&quot; unique_id=&quot;10024&quot;&gt;&lt;property id=&quot;20148&quot; value=&quot;5&quot;/&gt;&lt;property id=&quot;20300&quot; value=&quot;Slide 21 - &amp;quot;Drawbacks of Logit Model (2)&amp;quot;&quot;/&gt;&lt;property id=&quot;20307&quot; value=&quot;329&quot;/&gt;&lt;/object&gt;&lt;object type=&quot;3&quot; unique_id=&quot;10025&quot;&gt;&lt;property id=&quot;20148&quot; value=&quot;5&quot;/&gt;&lt;property id=&quot;20300&quot; value=&quot;Slide 23 - &amp;quot;Probit-based Model (1)&amp;quot;&quot;/&gt;&lt;property id=&quot;20307&quot; value=&quot;330&quot;/&gt;&lt;/object&gt;&lt;object type=&quot;3&quot; unique_id=&quot;10026&quot;&gt;&lt;property id=&quot;20148&quot; value=&quot;5&quot;/&gt;&lt;property id=&quot;20300&quot; value=&quot;Slide 24 - &amp;quot;Probit-based Model (2)&amp;quot;&quot;/&gt;&lt;property id=&quot;20307&quot; value=&quot;331&quot;/&gt;&lt;/object&gt;&lt;object type=&quot;3&quot; unique_id=&quot;10027&quot;&gt;&lt;property id=&quot;20148&quot; value=&quot;5&quot;/&gt;&lt;property id=&quot;20300&quot; value=&quot;Slide 25 - &amp;quot;Multi-Path Assignment Techniques&amp;quot;&quot;/&gt;&lt;property id=&quot;20307&quot; value=&quot;270&quot;/&gt;&lt;/object&gt;&lt;object type=&quot;3&quot; unique_id=&quot;10033&quot;&gt;&lt;property id=&quot;20148&quot; value=&quot;5&quot;/&gt;&lt;property id=&quot;20300&quot; value=&quot;Slide 26 - &amp;quot;Stochastic User Equilibrium (SUE) Principle and Conditions&amp;quot;&quot;/&gt;&lt;property id=&quot;20307&quot; value=&quot;337&quot;/&gt;&lt;/object&gt;&lt;object type=&quot;3&quot; unique_id=&quot;10034&quot;&gt;&lt;property id=&quot;20148&quot; value=&quot;5&quot;/&gt;&lt;property id=&quot;20300&quot; value=&quot;Slide 27 - &amp;quot;Logit-based SUE Mathematical Programming Formulation (Fisk Model)&amp;quot;&quot;/&gt;&lt;property id=&quot;20307&quot; value=&quot;338&quot;/&gt;&lt;/object&gt;&lt;object type=&quot;3&quot; unique_id=&quot;10035&quot;&gt;&lt;property id=&quot;20148&quot; value=&quot;5&quot;/&gt;&lt;property id=&quot;20300&quot; value=&quot;Slide 28 - &amp;quot;Optimality Conditions (1)&amp;quot;&quot;/&gt;&lt;property id=&quot;20307&quot; value=&quot;339&quot;/&gt;&lt;/object&gt;&lt;object type=&quot;3&quot; unique_id=&quot;10036&quot;&gt;&lt;property id=&quot;20148&quot; value=&quot;5&quot;/&gt;&lt;property id=&quot;20300&quot; value=&quot;Slide 29 - &amp;quot;Optimality Conditions (2)&amp;quot;&quot;/&gt;&lt;property id=&quot;20307&quot; value=&quot;340&quot;/&gt;&lt;/object&gt;&lt;object type=&quot;3&quot; unique_id=&quot;10037&quot;&gt;&lt;property id=&quot;20148&quot; value=&quot;5&quot;/&gt;&lt;property id=&quot;20300&quot; value=&quot;Slide 30 - &amp;quot;Optimality Conditions (3)&amp;quot;&quot;/&gt;&lt;property id=&quot;20307&quot; value=&quot;341&quot;/&gt;&lt;/object&gt;&lt;object type=&quot;3&quot; unique_id=&quot;10038&quot;&gt;&lt;property id=&quot;20148&quot; value=&quot;5&quot;/&gt;&lt;property id=&quot;20300&quot; value=&quot;Slide 31 - &amp;quot;Optimality Conditions (4)&amp;quot;&quot;/&gt;&lt;property id=&quot;20307&quot; value=&quot;342&quot;/&gt;&lt;/object&gt;&lt;object type=&quot;3&quot; unique_id=&quot;10039&quot;&gt;&lt;property id=&quot;20148&quot; value=&quot;5&quot;/&gt;&lt;property id=&quot;20300&quot; value=&quot;Slide 32 - &amp;quot;Optimality Conditions (5)&amp;quot;&quot;/&gt;&lt;property id=&quot;20307&quot; value=&quot;343&quot;/&gt;&lt;/object&gt;&lt;object type=&quot;3&quot; unique_id=&quot;10040&quot;&gt;&lt;property id=&quot;20148&quot; value=&quot;5&quot;/&gt;&lt;property id=&quot;20300&quot; value=&quot;Slide 33 - &amp;quot;Uniqueness&amp;quot;&quot;/&gt;&lt;property id=&quot;20307&quot; value=&quot;344&quot;/&gt;&lt;/object&gt;&lt;object type=&quot;3&quot; unique_id=&quot;10041&quot;&gt;&lt;property id=&quot;20148&quot; value=&quot;5&quot;/&gt;&lt;property id=&quot;20300&quot; value=&quot;Slide 34&quot;/&gt;&lt;property id=&quot;20307&quot; value=&quot;345&quot;/&gt;&lt;/object&gt;&lt;object type=&quot;3&quot; unique_id=&quot;10042&quot;&gt;&lt;property id=&quot;20148&quot; value=&quot;5&quot;/&gt;&lt;property id=&quot;20300&quot; value=&quot;Slide 37 - &amp;quot;Logit-based SUE Model&amp;quot;&quot;/&gt;&lt;property id=&quot;20307&quot; value=&quot;285&quot;/&gt;&lt;/object&gt;&lt;object type=&quot;3&quot; unique_id=&quot;10043&quot;&gt;&lt;property id=&quot;20148&quot; value=&quot;5&quot;/&gt;&lt;property id=&quot;20300&quot; value=&quot;Slide 38 - &amp;quot;Path Enumeration&amp;quot;&quot;/&gt;&lt;property id=&quot;20307&quot; value=&quot;286&quot;/&gt;&lt;/object&gt;&lt;object type=&quot;3&quot; unique_id=&quot;10044&quot;&gt;&lt;property id=&quot;20148&quot; value=&quot;5&quot;/&gt;&lt;property id=&quot;20300&quot; value=&quot;Slide 39 - &amp;quot;Path Building&amp;quot;&quot;/&gt;&lt;property id=&quot;20307&quot; value=&quot;287&quot;/&gt;&lt;/object&gt;&lt;object type=&quot;3&quot; unique_id=&quot;10045&quot;&gt;&lt;property id=&quot;20148&quot; value=&quot;5&quot;/&gt;&lt;property id=&quot;20300&quot; value=&quot;Slide 40 - &amp;quot;Overlapping Path Bias&amp;quot;&quot;/&gt;&lt;property id=&quot;20307&quot; value=&quot;280&quot;/&gt;&lt;/object&gt;&lt;object type=&quot;3&quot; unique_id=&quot;10051&quot;&gt;&lt;property id=&quot;20148&quot; value=&quot;5&quot;/&gt;&lt;property id=&quot;20300&quot; value=&quot;Slide 41&quot;/&gt;&lt;property id=&quot;20307&quot; value=&quot;293&quot;/&gt;&lt;/object&gt;&lt;object type=&quot;3&quot; unique_id=&quot;10058&quot;&gt;&lt;property id=&quot;20148&quot; value=&quot;5&quot;/&gt;&lt;property id=&quot;20300&quot; value=&quot;Slide 42 - &amp;quot;Conclusions&amp;quot;&quot;/&gt;&lt;property id=&quot;20307&quot; value=&quot;292&quot;/&gt;&lt;/object&gt;&lt;object type=&quot;3&quot; unique_id=&quot;10116&quot;&gt;&lt;property id=&quot;20148&quot; value=&quot;5&quot;/&gt;&lt;property id=&quot;20300&quot; value=&quot;Slide 2&quot;/&gt;&lt;property id=&quot;20307&quot; value=&quot;350&quot;/&gt;&lt;/object&gt;&lt;object type=&quot;3&quot; unique_id=&quot;10117&quot;&gt;&lt;property id=&quot;20148&quot; value=&quot;5&quot;/&gt;&lt;property id=&quot;20300&quot; value=&quot;Slide 22 - &amp;quot;Drawbacks of Logit Model (3)&amp;quot;&quot;/&gt;&lt;property id=&quot;20307&quot; value=&quot;352&quot;/&gt;&lt;/object&gt;&lt;object type=&quot;3&quot; unique_id=&quot;10118&quot;&gt;&lt;property id=&quot;20148&quot; value=&quot;5&quot;/&gt;&lt;property id=&quot;20300&quot; value=&quot;Slide 35&quot;/&gt;&lt;property id=&quot;20307&quot; value=&quot;353&quot;/&gt;&lt;/object&gt;&lt;object type=&quot;3&quot; unique_id=&quot;10119&quot;&gt;&lt;property id=&quot;20148&quot; value=&quot;5&quot;/&gt;&lt;property id=&quot;20300&quot; value=&quot;Slide 36&quot;/&gt;&lt;property id=&quot;20307&quot; value=&quot;35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11467</TotalTime>
  <Words>4191</Words>
  <Application>Microsoft Office PowerPoint</Application>
  <PresentationFormat>On-screen Show (4:3)</PresentationFormat>
  <Paragraphs>695</Paragraphs>
  <Slides>65</Slides>
  <Notes>21</Notes>
  <HiddenSlides>0</HiddenSlides>
  <MMClips>0</MMClips>
  <ScaleCrop>false</ScaleCrop>
  <HeadingPairs>
    <vt:vector size="10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9</vt:i4>
      </vt:variant>
      <vt:variant>
        <vt:lpstr>Slide Titles</vt:lpstr>
      </vt:variant>
      <vt:variant>
        <vt:i4>65</vt:i4>
      </vt:variant>
    </vt:vector>
  </HeadingPairs>
  <TitlesOfParts>
    <vt:vector size="85" baseType="lpstr">
      <vt:lpstr>TimesNewRomanPSMT</vt:lpstr>
      <vt:lpstr>Arial</vt:lpstr>
      <vt:lpstr>Arial Black</vt:lpstr>
      <vt:lpstr>Cambria</vt:lpstr>
      <vt:lpstr>Cambria Math</vt:lpstr>
      <vt:lpstr>Georgia</vt:lpstr>
      <vt:lpstr>Symbol</vt:lpstr>
      <vt:lpstr>Times New Roman</vt:lpstr>
      <vt:lpstr>Wingdings</vt:lpstr>
      <vt:lpstr>Radial</vt:lpstr>
      <vt:lpstr>file:///F:\2015-1\HKPU\Teaching\Postgraduate%20student\Graduate%20Lectures\Presentations\Sequential%20Procedure.doc</vt:lpstr>
      <vt:lpstr>Equation</vt:lpstr>
      <vt:lpstr>MathType Equation</vt:lpstr>
      <vt:lpstr>Equation.3</vt:lpstr>
      <vt:lpstr>Equation.DSMT4</vt:lpstr>
      <vt:lpstr>VISIO 3 Drawing</vt:lpstr>
      <vt:lpstr>Microsoft Visio 绘图</vt:lpstr>
      <vt:lpstr>Equation.2</vt:lpstr>
      <vt:lpstr>Presentation</vt:lpstr>
      <vt:lpstr>Document</vt:lpstr>
      <vt:lpstr>Multiclass, Multicriteria Traffic Assignment Problem and Its Applications</vt:lpstr>
      <vt:lpstr>Objectives</vt:lpstr>
      <vt:lpstr>Outline</vt:lpstr>
      <vt:lpstr>Review of Elastic Demand Traffic Assignment Problem</vt:lpstr>
      <vt:lpstr>Demand-Supply Relationship at Various Spatial Levels</vt:lpstr>
      <vt:lpstr>Deterministic User Equilibrium: Mathematical Programming (MP) Formulation for Elastic Demand</vt:lpstr>
      <vt:lpstr>Interpretation</vt:lpstr>
      <vt:lpstr>Benefits of Mathematical Programming (MP) Formulation</vt:lpstr>
      <vt:lpstr>Different Choice Dimensions of Elastic Demand</vt:lpstr>
      <vt:lpstr>Solution by Representation</vt:lpstr>
      <vt:lpstr>Zero-Cost Overflow Formulation</vt:lpstr>
      <vt:lpstr>Excess Demand</vt:lpstr>
      <vt:lpstr>Excess Demand Formulation</vt:lpstr>
      <vt:lpstr>Excess Demand Formulation: Combined Modal Split/Traffic Assignment Problem</vt:lpstr>
      <vt:lpstr>Combined Modal Split/Traffic Assignment Formulation</vt:lpstr>
      <vt:lpstr>Excess Demand Formulation: A Special Case for Fixed Demand Stochastic User Equilibrium Problem</vt:lpstr>
      <vt:lpstr>Recent Advanced Closed-form Discrete Choice Models</vt:lpstr>
      <vt:lpstr>Closed-Form Route Choice and SUE Models with Gumbel and Weibull Variates</vt:lpstr>
      <vt:lpstr>Research Opportunities</vt:lpstr>
      <vt:lpstr>Elastic Demand SUE Models with Gumbel and Weibull Variates</vt:lpstr>
      <vt:lpstr>Model Development</vt:lpstr>
      <vt:lpstr>Chapter 7: Trip Distribution and Traffic Assignment Models</vt:lpstr>
      <vt:lpstr>Combined Distribution-Assignment Formulation</vt:lpstr>
      <vt:lpstr>Observations</vt:lpstr>
      <vt:lpstr>Combined Distribution-Assignment Formulation with Destination Demand Function</vt:lpstr>
      <vt:lpstr>Example</vt:lpstr>
      <vt:lpstr>Example</vt:lpstr>
      <vt:lpstr>Combined Distribution-Assignment Formulation with Destination Demand Function</vt:lpstr>
      <vt:lpstr>Combined Distribution-Assignment Formulation with Variable Destination Cost</vt:lpstr>
      <vt:lpstr>Joint Entropy Distribution-Assignment Formulation (Doubly-Constrained Gravity Model)</vt:lpstr>
      <vt:lpstr>Integrated O-D, Mode, and Route Choice Model (Boyce and Bar-Gera, 2003)</vt:lpstr>
      <vt:lpstr>PowerPoint Presentation</vt:lpstr>
      <vt:lpstr>CDA Models (Review Before 2015)</vt:lpstr>
      <vt:lpstr>CDA Applications (Review Before 2015)</vt:lpstr>
      <vt:lpstr>New CDA Opportunities in Model Developments and Applications</vt:lpstr>
      <vt:lpstr>Multiclass Traffic Assignment Problem</vt:lpstr>
      <vt:lpstr>Multiclass Traffic Assignment Problem</vt:lpstr>
      <vt:lpstr>Modeling Issues</vt:lpstr>
      <vt:lpstr>Uncertainty in Transportation Networks</vt:lpstr>
      <vt:lpstr>Travel Time Distribution: Examples </vt:lpstr>
      <vt:lpstr>Empirical Studies on Travel Time Reliability</vt:lpstr>
      <vt:lpstr>Empirical Studies on Travel Time Unreliability</vt:lpstr>
      <vt:lpstr>Network Equilibrium Models under Uncertainty</vt:lpstr>
      <vt:lpstr>Mean-Excess Travel Time (METT)</vt:lpstr>
      <vt:lpstr>User Behavior: Knowledge or Trip Length</vt:lpstr>
      <vt:lpstr>Scaling the Dispersion Parameter</vt:lpstr>
      <vt:lpstr>Weibit-based SUE Mathematical Programming Formulation (Kitthamkesorn and Chen, 2013)</vt:lpstr>
      <vt:lpstr>Heterogeneous (or Route-Specific) Perception Variance</vt:lpstr>
      <vt:lpstr>Link Performance Function</vt:lpstr>
      <vt:lpstr>Extensions</vt:lpstr>
      <vt:lpstr>Considering Late Arrival in Multi-Class Risk-Averse Traffic Assignment Model</vt:lpstr>
      <vt:lpstr>What is the meaning of a multiclass traffic assignment problem with two probability choice models?</vt:lpstr>
      <vt:lpstr>PowerPoint Presentation</vt:lpstr>
      <vt:lpstr>PowerPoint Presentation</vt:lpstr>
      <vt:lpstr>Multicriteria Traffic Assignment Problem</vt:lpstr>
      <vt:lpstr>Multicriteria Traffic Assignment Problem</vt:lpstr>
      <vt:lpstr>Pareto/nondominated/efficient solution</vt:lpstr>
      <vt:lpstr>Approaches for multi-objective</vt:lpstr>
      <vt:lpstr>Weighted sum approach</vt:lpstr>
      <vt:lpstr>ϵ-constraint approach</vt:lpstr>
      <vt:lpstr>Bi-Objective User Equilibrium Model under Network Uncertainty</vt:lpstr>
      <vt:lpstr>Bi-Objective User Equilibrium Model under Network Uncertainty: Results</vt:lpstr>
      <vt:lpstr>Multiclass, Multicriteria Traffic Equilibrium Problem</vt:lpstr>
      <vt:lpstr>Papers</vt:lpstr>
      <vt:lpstr>Questions &amp; Answers</vt:lpstr>
    </vt:vector>
  </TitlesOfParts>
  <Company>Utah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Chen</dc:creator>
  <cp:lastModifiedBy>LI, Zhengyang [Student]</cp:lastModifiedBy>
  <cp:revision>531</cp:revision>
  <cp:lastPrinted>2017-05-04T04:48:21Z</cp:lastPrinted>
  <dcterms:created xsi:type="dcterms:W3CDTF">2004-02-28T23:28:31Z</dcterms:created>
  <dcterms:modified xsi:type="dcterms:W3CDTF">2021-08-15T04:38:00Z</dcterms:modified>
</cp:coreProperties>
</file>